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1.jpg" ContentType="image/jpe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7"/>
  </p:notesMasterIdLst>
  <p:sldIdLst>
    <p:sldId id="257" r:id="rId7"/>
    <p:sldId id="279" r:id="rId8"/>
    <p:sldId id="276" r:id="rId9"/>
    <p:sldId id="277" r:id="rId10"/>
    <p:sldId id="2147478568" r:id="rId11"/>
    <p:sldId id="281" r:id="rId12"/>
    <p:sldId id="272" r:id="rId13"/>
    <p:sldId id="273" r:id="rId14"/>
    <p:sldId id="274" r:id="rId15"/>
    <p:sldId id="21474785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0346"/>
  </p:normalViewPr>
  <p:slideViewPr>
    <p:cSldViewPr snapToGrid="0">
      <p:cViewPr varScale="1">
        <p:scale>
          <a:sx n="86" d="100"/>
          <a:sy n="86" d="100"/>
        </p:scale>
        <p:origin x="1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E291250-32DE-4EC7-84DB-BE8067431C8B}" type="datetimeFigureOut">
              <a:rPr lang="en-NZ" smtClean="0"/>
              <a:pPr/>
              <a:t>27/09/2024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0913A43-166B-4DEC-BD6B-B6DF4C77AC9B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99900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800" kern="100" dirty="0"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7845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#StopTheScamathon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13A43-166B-4DEC-BD6B-B6DF4C77AC9B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523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701" marR="3081" indent="0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 is brought to you by Own Your Online, a platform of cyber security information for the general public and small to medium businesses.</a:t>
            </a:r>
          </a:p>
          <a:p>
            <a:pPr marL="7701" marR="3081" indent="0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None/>
            </a:pPr>
            <a:endParaRPr lang="en-US" sz="12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 indent="0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 Your Online is backed by the government’s National Cyber Security Centre and was launched last year by CERT NZ.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097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we all know from news coverage, more and more people in New Zealand are being affected by cyber security incidents, either directly or indirectly.</a:t>
            </a:r>
          </a:p>
          <a:p>
            <a:r>
              <a:rPr lang="en-US" dirty="0"/>
              <a:t>According to research conducted by Own Your Online, around half of New Zealanders, have experienced an online security incident in the past six months.</a:t>
            </a:r>
          </a:p>
          <a:p>
            <a:r>
              <a:rPr lang="en-US" dirty="0"/>
              <a:t>For small to medium businesses it’s around 36%.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[source:  TRA consumer research 2024]</a:t>
            </a:r>
          </a:p>
          <a:p>
            <a:endParaRPr lang="en-US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7645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NZ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Information from the banking industry tells us that more than $198 million is lost each year to scams and frauds.</a:t>
            </a:r>
            <a:r>
              <a:rPr lang="en-US" dirty="0">
                <a:solidFill>
                  <a:srgbClr val="444444"/>
                </a:solidFill>
                <a:effectLst/>
                <a:highlight>
                  <a:srgbClr val="F5F5F5"/>
                </a:highlight>
              </a:rPr>
              <a:t>​</a:t>
            </a:r>
          </a:p>
          <a:p>
            <a:pPr algn="l" rtl="0" fontAlgn="base"/>
            <a:endParaRPr lang="en-US" dirty="0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/>
            <a:r>
              <a:rPr lang="en-NZ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But it’s not just the financial loss: cyber security incidents are usually stressful and time consuming and can also affect your businesses reputation.</a:t>
            </a:r>
          </a:p>
          <a:p>
            <a:pPr algn="l" rtl="0" fontAlgn="base"/>
            <a:endParaRPr lang="en-US" dirty="0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/>
            <a:r>
              <a:rPr lang="en-NZ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They affect our confidence to operate online.</a:t>
            </a:r>
            <a:r>
              <a:rPr lang="en-US" dirty="0">
                <a:solidFill>
                  <a:srgbClr val="444444"/>
                </a:solidFill>
                <a:effectLst/>
                <a:highlight>
                  <a:srgbClr val="F5F5F5"/>
                </a:highlight>
              </a:rPr>
              <a:t>​</a:t>
            </a:r>
          </a:p>
          <a:p>
            <a:pPr algn="l" rtl="0" fontAlgn="base"/>
            <a:endParaRPr lang="en-US" dirty="0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/>
            <a:r>
              <a:rPr lang="en-NZ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</a:rPr>
              <a:t>And they often result in the loss of information and data – that can have further impacts on you, your friends, or people you work with if it falls into the hands of cyber criminals.</a:t>
            </a:r>
            <a:endParaRPr lang="en-US" dirty="0">
              <a:solidFill>
                <a:srgbClr val="444444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0495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As part of Cyber Smart Week, Own Your Online is running a campaign called ‘</a:t>
            </a:r>
            <a:r>
              <a:rPr lang="en-NZ" err="1"/>
              <a:t>Scamathon</a:t>
            </a:r>
            <a:r>
              <a:rPr lang="en-NZ"/>
              <a:t>’.</a:t>
            </a:r>
          </a:p>
          <a:p>
            <a:endParaRPr lang="en-NZ"/>
          </a:p>
          <a:p>
            <a:r>
              <a:rPr lang="en-NZ"/>
              <a:t>This is about reaching as many New Zealanders as possible to get them interested in cyber security, and the importance of keeping their accounts secure.</a:t>
            </a:r>
          </a:p>
          <a:p>
            <a:endParaRPr lang="en-NZ"/>
          </a:p>
          <a:p>
            <a:r>
              <a:rPr lang="en-NZ" err="1"/>
              <a:t>Scamathon</a:t>
            </a:r>
            <a:r>
              <a:rPr lang="en-NZ"/>
              <a:t> has a retro feel, borrowing ideas from the classic kiwi Telethons of the 70s and 80s.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3509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Cyber Smart Week is a chance to think about cyber security and take some action.</a:t>
            </a:r>
          </a:p>
          <a:p>
            <a:r>
              <a:rPr lang="en-NZ" dirty="0"/>
              <a:t>There are two simple steps we can all do to help make a difference to our security (these steps helps your </a:t>
            </a:r>
            <a:r>
              <a:rPr lang="en-NZ" dirty="0" err="1"/>
              <a:t>wh</a:t>
            </a:r>
            <a:r>
              <a:rPr lang="mi-NZ" dirty="0"/>
              <a:t>ā</a:t>
            </a:r>
            <a:r>
              <a:rPr lang="en-NZ" dirty="0" err="1"/>
              <a:t>nau</a:t>
            </a:r>
            <a:r>
              <a:rPr lang="en-NZ" dirty="0"/>
              <a:t>, our organisation and keeps our place of work secure)</a:t>
            </a:r>
          </a:p>
          <a:p>
            <a:endParaRPr lang="en-NZ" dirty="0"/>
          </a:p>
          <a:p>
            <a:r>
              <a:rPr lang="en-NZ" dirty="0"/>
              <a:t>Quick stats (if you would like to use)</a:t>
            </a:r>
          </a:p>
          <a:p>
            <a:r>
              <a:rPr lang="en-NZ" dirty="0"/>
              <a:t>We know from NCSC research that:</a:t>
            </a:r>
          </a:p>
          <a:p>
            <a:r>
              <a:rPr lang="en-NZ" dirty="0"/>
              <a:t>43% of New Zealanders use the same passwords across their main online accounts.</a:t>
            </a:r>
          </a:p>
          <a:p>
            <a:r>
              <a:rPr lang="en-NZ" dirty="0"/>
              <a:t>30% of New Zealanders admit to not using strong passwords for their main accounts.</a:t>
            </a:r>
          </a:p>
          <a:p>
            <a:r>
              <a:rPr lang="en-NZ" dirty="0"/>
              <a:t>And around a third of New Zealanders do not use two-factor authentication for their main accounts.</a:t>
            </a:r>
          </a:p>
          <a:p>
            <a:endParaRPr lang="en-NZ" dirty="0"/>
          </a:p>
          <a:p>
            <a:r>
              <a:rPr lang="en-NZ" dirty="0"/>
              <a:t>Usually, the reason people don’t act is not because they don’t know how – the main reasons are because they can’t be bothered or they keep forgetting to.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8383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A long password is a strong password.  Don’t worry about making it super complex with lots of symbols and numbers – focus on length.</a:t>
            </a:r>
          </a:p>
          <a:p>
            <a:endParaRPr lang="en-NZ"/>
          </a:p>
          <a:p>
            <a:r>
              <a:rPr lang="en-NZ"/>
              <a:t>Make it easy to remember by using a passphrase of four or more random words.</a:t>
            </a:r>
          </a:p>
          <a:p>
            <a:endParaRPr lang="en-NZ"/>
          </a:p>
          <a:p>
            <a:r>
              <a:rPr lang="en-NZ"/>
              <a:t>Avoid common patterns and personal information.</a:t>
            </a:r>
          </a:p>
          <a:p>
            <a:endParaRPr lang="en-NZ"/>
          </a:p>
          <a:p>
            <a:r>
              <a:rPr lang="en-NZ"/>
              <a:t>You should have a different password for each account.  The reason for this is that passwords are sometimes exposed in data breaches, if a cybercriminal gets hold of your password for something low value like a loyalty card, but if you use the same password for your email or banking, then they can get into those easily.</a:t>
            </a:r>
          </a:p>
          <a:p>
            <a:endParaRPr lang="en-NZ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/>
              <a:t>Using a password manager makes it much easier to store all your different passwords.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/>
          </a:p>
          <a:p>
            <a:r>
              <a:rPr lang="en-NZ"/>
              <a:t>You can check</a:t>
            </a:r>
            <a:r>
              <a:rPr lang="en-US"/>
              <a:t> if your password or email account has been compromised at www.haveibeenpwned.com – if anything comes up on the list, change your password for that account immediately.</a:t>
            </a:r>
            <a:endParaRPr lang="en-NZ"/>
          </a:p>
          <a:p>
            <a:endParaRPr lang="en-NZ"/>
          </a:p>
          <a:p>
            <a:r>
              <a:rPr lang="en-NZ" b="1"/>
              <a:t>Is there anything here you would like to add about your passwords expectations for your key business accounts?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7C623-B515-452D-B8E2-15F52BBF141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6204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Two-factor authentication or 2FA can be referred to </a:t>
            </a:r>
            <a:r>
              <a:rPr lang="en-NZ" sz="18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 a variety of ways - multi-factor authentication (MFA), two-step verification (2SV) for example.</a:t>
            </a:r>
          </a:p>
          <a:p>
            <a:endParaRPr lang="en-NZ" sz="18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NZ" sz="1800" dirty="0">
                <a:ea typeface="Aptos" panose="020B0004020202020204" pitchFamily="34" charset="0"/>
                <a:cs typeface="Arial" panose="020B0604020202020204" pitchFamily="34" charset="0"/>
              </a:rPr>
              <a:t>2FA is one of the most effective ways to keep your online accounts secure. </a:t>
            </a:r>
          </a:p>
          <a:p>
            <a:endParaRPr lang="en-NZ" sz="1800" dirty="0"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How 2FA works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You log in to your accounts with your username and password. Then with 2FA enabled before getting access to your account, you need a temporary code, either from an authentication app or a text message with a one-off code to use.    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1800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This is a common example of how 2FA can work. </a:t>
            </a:r>
          </a:p>
          <a:p>
            <a:r>
              <a:rPr lang="en-NZ" sz="18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NZ" sz="18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NCSC recommends using the option of a security key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en-NZ" sz="18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or an authentication app 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en-NZ" sz="18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where these are available to you. Any 2FA is better than none, but these methods are more secure than SMS and email. 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 </a:t>
            </a:r>
          </a:p>
          <a:p>
            <a:pPr>
              <a:spcAft>
                <a:spcPts val="800"/>
              </a:spcAft>
            </a:pP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NZ" sz="1800" b="1" dirty="0"/>
              <a:t>Is there anything here you would like to add about 2FA expectations to your workplace?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7C623-B515-452D-B8E2-15F52BBF141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0709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Time for action!  Make a list of things to tackle for yourself or work from our list.</a:t>
            </a:r>
          </a:p>
          <a:p>
            <a:endParaRPr lang="en-NZ"/>
          </a:p>
          <a:p>
            <a:r>
              <a:rPr lang="en-NZ"/>
              <a:t>Passwords – this is a big job – just start with one password a day </a:t>
            </a:r>
          </a:p>
          <a:p>
            <a:endParaRPr lang="en-NZ"/>
          </a:p>
          <a:p>
            <a:r>
              <a:rPr lang="en-NZ"/>
              <a:t>2FA – download an authentication app and enable one account a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79FA8B-B58E-47EC-8288-B5403F76F6AD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4188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6D7F-15A9-69CA-7D1D-64885612B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74255F-CDB9-0FE6-C72E-EF78E91557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8429B-C84C-B90E-41FF-45C8BFBE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FA281-1343-22E5-AD53-3E00F7BE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50702-03C2-3FE8-CD3E-B3844B90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169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16769-B84E-5C4D-BA40-7E7E54E8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645105-401D-C78E-90CD-BB0995201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E50DF-6021-BBCE-5801-3165B10A5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4434A-7083-FCC5-0608-813D8EB6F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385BF-D1F4-52EB-565F-539478AEA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441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EC76A2-22C8-0C92-7E51-2B20431599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37ED6A-4EB3-6835-651C-BBE612705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324A-EF1B-9244-AF7A-AB4C8585A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288D0-B71E-DECE-DFE9-0B111B46C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CAA41-F226-231C-3C83-048E0D31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2500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71689" y="196704"/>
            <a:ext cx="2198488" cy="663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9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9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9/27/24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717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AC889-E4F6-C194-E539-0A559C17B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4D975-E8B3-295F-8319-C7B4A44F5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9A09-6D2D-CF27-72C8-B7759B4F5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BB7D3-FE2E-682B-3278-2EB3D7E6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12CA8-784E-4D5E-0E93-9A3C124B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926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F36D3-9791-AEE6-4940-C1598EC2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9BE5D-9C43-B2A5-37F3-E631990F1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DEC1E-4ECA-B564-1155-DF3E368E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A7EAC-A4BE-0730-C20E-85E6412A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6CA61-B4D9-30EE-4D2B-199559D5B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780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37E08-16B9-5B8F-7418-409F7D88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0308-E90C-2377-CA03-BAB17D83D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708D7F-DD09-884B-D68E-85F74A1B2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33C9C-8473-3436-393B-D4DD95D66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E3B2F-7B6F-657E-6631-D48EC0EA2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E831E-CEF2-6D17-4166-2EC6BEE0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162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4CA9-532B-3F65-47E1-A9906D89E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4BD62-B06E-8099-78CC-E183B66B9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5F4093-8511-033E-92B4-F066C33C6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8007A-661E-FA2D-F32E-3F9D18DBE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9AE537-0CBA-5B48-3D2C-F51E451A0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6B3B97-FC58-A4DC-66B5-65BB53B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1E68E1-68C0-B788-1ED9-D2929641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E6622-F93A-42C0-5D26-1FE207B5D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563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80A24-B700-D633-A4DE-2F6932F48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9F3B53-8373-68B7-930E-07EA046F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1C2D45-2F60-C1C4-4235-5832A77EB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A2A61-837C-F28E-4574-1E2D5B466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615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F7AF45-682B-71A2-5721-6784F47EC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8F647-9B00-8B57-6FF5-D113A53E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67D7D-6358-149E-B086-CB7BCDCC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2785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CC469-3B52-07CE-420C-4EB919AF3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F2BF2-9C7F-B0DD-92DE-3C5A6E18A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1FD9B-978B-BC26-1D9E-60D032860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2A8B42-EF97-33F2-4C99-8578D423E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AD858-8B3D-DBE8-34CC-974E677D4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77FF9-CE71-7F44-A465-4BBDA9CB0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16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E713C-DF95-BFA7-7855-29C0F0176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83B709-AEF5-5888-794C-0601562DBB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93E98-AEC7-34C7-3E3B-0C49C210E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BE718-60B9-02D1-46A9-9BA21F6BF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6A8E-4818-4DFF-866F-909902383CA0}" type="datetimeFigureOut">
              <a:rPr lang="en-NZ" smtClean="0"/>
              <a:t>27/09/2024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E47C0-F4B3-DACE-1E20-81BFAD09C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177F5-B6C5-1BDB-DF48-D201FDF7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C205-08D2-42A6-97C8-643670073E1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390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154611-D9EA-5E4C-4B89-F5A93952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4CE03-5D14-C232-CCA4-CBBF0E198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25DA2-4D5C-ECFF-2F29-3239438460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2186A8E-4818-4DFF-866F-909902383CA0}" type="datetimeFigureOut">
              <a:rPr lang="en-NZ" smtClean="0"/>
              <a:pPr/>
              <a:t>27/09/2024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C24A9-A669-8A99-FDB2-DC1B15D25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0150-243B-DD14-DC11-8656D7EA0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AB0C205-08D2-42A6-97C8-643670073E16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3754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00081" y="481"/>
            <a:ext cx="9267174" cy="6857519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969249" y="2305568"/>
            <a:ext cx="8323031" cy="746587"/>
          </a:xfrm>
          <a:prstGeom prst="rect">
            <a:avLst/>
          </a:prstGeom>
        </p:spPr>
        <p:txBody>
          <a:bodyPr vert="horz" wrap="square" lIns="0" tIns="129767" rIns="0" bIns="0" rtlCol="0">
            <a:spAutoFit/>
          </a:bodyPr>
          <a:lstStyle/>
          <a:p>
            <a:pPr marL="7701" marR="3081">
              <a:lnSpc>
                <a:spcPts val="4796"/>
              </a:lnSpc>
              <a:spcBef>
                <a:spcPts val="1022"/>
              </a:spcBef>
            </a:pPr>
            <a:r>
              <a:rPr lang="en-NZ" sz="4791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</a:t>
            </a:r>
            <a:endParaRPr sz="479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60456" y="3060427"/>
            <a:ext cx="3044610" cy="330501"/>
          </a:xfrm>
          <a:prstGeom prst="rect">
            <a:avLst/>
          </a:prstGeom>
        </p:spPr>
        <p:txBody>
          <a:bodyPr vert="horz" wrap="square" lIns="0" tIns="8471" rIns="0" bIns="0" rtlCol="0">
            <a:spAutoFit/>
          </a:bodyPr>
          <a:lstStyle/>
          <a:p>
            <a:pPr marL="7701">
              <a:spcBef>
                <a:spcPts val="67"/>
              </a:spcBef>
            </a:pPr>
            <a:r>
              <a:rPr lang="en-NZ" sz="2092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– 27 October 2024</a:t>
            </a:r>
            <a:endParaRPr sz="209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19FC9B01-585E-0D5A-9126-E94A60585B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21" y="5954127"/>
            <a:ext cx="1430270" cy="573458"/>
          </a:xfrm>
          <a:prstGeom prst="rect">
            <a:avLst/>
          </a:prstGeom>
        </p:spPr>
      </p:pic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E56E1276-91EA-A149-02F7-8DB438E2FF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29" y="5902753"/>
            <a:ext cx="1166400" cy="673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051CD07-A5A1-2547-DCA8-A4AE564BD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8"/>
            <a:ext cx="12192000" cy="686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D16A1C11-6DED-14E5-B7DA-E19196B853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21" y="5954127"/>
            <a:ext cx="1430270" cy="573458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846700" y="3317910"/>
            <a:ext cx="3855652" cy="746196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lnSpc>
                <a:spcPct val="100000"/>
              </a:lnSpc>
              <a:spcBef>
                <a:spcPts val="70"/>
              </a:spcBef>
            </a:pPr>
            <a:r>
              <a:rPr lang="en-AU" sz="4791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you. </a:t>
            </a:r>
            <a:endParaRPr sz="4791" b="1" spc="-34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5DC31D39-5EDE-D17F-4AB6-2A7D971874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229" y="5902753"/>
            <a:ext cx="1166400" cy="6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2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20609" y="1082509"/>
            <a:ext cx="7779017" cy="63219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Cyber Smart Week?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120609" y="2219048"/>
            <a:ext cx="7979069" cy="3231316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7701" marR="3081">
              <a:lnSpc>
                <a:spcPts val="3202"/>
              </a:lnSpc>
              <a:spcBef>
                <a:spcPts val="697"/>
              </a:spcBef>
            </a:pPr>
            <a:r>
              <a:rPr lang="en-US" sz="291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 Smart Week is an annual event, raising the importance of being secure online and encouraging New Zealanders to take preventative action. </a:t>
            </a: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3570" marR="3081" indent="-415869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Char char="•"/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859DCBE-0883-EAD3-11D8-7BEB0B747FDE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7" name="Picture 2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ED6072F3-8E07-4B97-5007-B87570C2F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28" name="Picture 2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6E917311-43BD-F0A7-032D-0291F8B66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739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2BE499A2-6D51-AF27-AE63-BBDB0F7AF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772" y="2178676"/>
            <a:ext cx="3640400" cy="1306946"/>
          </a:xfrm>
          <a:prstGeom prst="rect">
            <a:avLst/>
          </a:prstGeom>
        </p:spPr>
      </p:pic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10732" y="1082509"/>
            <a:ext cx="9887734" cy="63219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Aotearoa is at risk from cyber attacks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50C27E0-9FF4-2A76-4840-53FE0EFEB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618" y="3602989"/>
            <a:ext cx="2775047" cy="228803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379BAC-AEC8-FA61-1751-655A70465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015" y="5050722"/>
            <a:ext cx="3154569" cy="144953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730E57F-B48E-81F5-91AF-CD3B7F8362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4824" y="3627229"/>
            <a:ext cx="3144079" cy="118897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B941746-9357-93EA-FC84-87559720D2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618" y="2233947"/>
            <a:ext cx="3974422" cy="110971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B938E64-BEEB-0A5B-8440-E7A2C7D98CA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728"/>
          <a:stretch/>
        </p:blipFill>
        <p:spPr>
          <a:xfrm>
            <a:off x="7843474" y="3738492"/>
            <a:ext cx="3294337" cy="105944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674B43E-10FF-25FC-31C7-C880B069BD79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8" name="Picture 2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1934C313-6B39-D1F0-A769-497403D19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30" name="Picture 29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8D2BF666-708A-48E8-1563-5DEDE73D4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1489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20609" y="1073853"/>
            <a:ext cx="9802764" cy="649502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security incidents affect us all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120609" y="2219047"/>
            <a:ext cx="7979069" cy="2788374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7701" marR="3081">
              <a:lnSpc>
                <a:spcPts val="3202"/>
              </a:lnSpc>
              <a:spcBef>
                <a:spcPts val="697"/>
              </a:spcBef>
            </a:pPr>
            <a:r>
              <a:rPr lang="en-NZ" sz="24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Zealanders lose more than $198 million </a:t>
            </a:r>
            <a:br>
              <a:rPr lang="en-NZ" sz="24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400" b="1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scams and frauds each year.</a:t>
            </a: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r>
              <a:rPr lang="en-US" sz="24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also stressful and time consuming.</a:t>
            </a: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r>
              <a:rPr lang="en-NZ" sz="24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affect our confidence to operate online.</a:t>
            </a: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r>
              <a:rPr lang="en-NZ" sz="24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data loss may affect you, even if </a:t>
            </a:r>
            <a:br>
              <a:rPr lang="en-NZ" sz="24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4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personally have not experienced a cyber attack.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EAF6C6-69FE-87DD-43B5-C3477975E429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7" name="Picture 2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66C2F269-8856-835E-121D-A288785A5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28" name="Picture 2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15BC4E53-5C17-69DF-E4E5-DC956F6EC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0414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20609" y="1082509"/>
            <a:ext cx="7779017" cy="63219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</a:rPr>
              <a:t>Stop the </a:t>
            </a:r>
            <a:r>
              <a:rPr lang="en-NZ" sz="4500" b="1" spc="-340" dirty="0" err="1">
                <a:solidFill>
                  <a:srgbClr val="1D4750"/>
                </a:solidFill>
              </a:rPr>
              <a:t>Scamathon</a:t>
            </a:r>
            <a:r>
              <a:rPr lang="en-NZ" sz="4500" b="1" spc="-340" dirty="0">
                <a:solidFill>
                  <a:srgbClr val="1D4750"/>
                </a:solidFill>
              </a:rPr>
              <a:t>!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EAF6C6-69FE-87DD-43B5-C3477975E429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7" name="Picture 2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66C2F269-8856-835E-121D-A288785A5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28" name="Picture 2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15BC4E53-5C17-69DF-E4E5-DC956F6EC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  <p:sp>
        <p:nvSpPr>
          <p:cNvPr id="2" name="object 33">
            <a:extLst>
              <a:ext uri="{FF2B5EF4-FFF2-40B4-BE49-F238E27FC236}">
                <a16:creationId xmlns:a16="http://schemas.microsoft.com/office/drawing/2014/main" id="{47478DA2-08B6-81B9-0C1B-F8CFDBDCF47C}"/>
              </a:ext>
            </a:extLst>
          </p:cNvPr>
          <p:cNvSpPr txBox="1"/>
          <p:nvPr/>
        </p:nvSpPr>
        <p:spPr>
          <a:xfrm>
            <a:off x="1120609" y="1885414"/>
            <a:ext cx="5113936" cy="4182858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7701" marR="3081">
              <a:spcBef>
                <a:spcPts val="697"/>
              </a:spcBef>
              <a:spcAft>
                <a:spcPts val="800"/>
              </a:spcAft>
            </a:pP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This year’s Cyber Smart Week campaign </a:t>
            </a:r>
            <a:b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</a:b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is called </a:t>
            </a:r>
            <a:r>
              <a:rPr lang="en-NZ" b="1" dirty="0">
                <a:solidFill>
                  <a:srgbClr val="1D4750"/>
                </a:solidFill>
                <a:latin typeface="Galano Grotesque"/>
                <a:cs typeface="Galano Grotesque"/>
              </a:rPr>
              <a:t>The </a:t>
            </a:r>
            <a:r>
              <a:rPr lang="en-NZ" b="1" dirty="0" err="1">
                <a:solidFill>
                  <a:srgbClr val="1D4750"/>
                </a:solidFill>
                <a:latin typeface="Galano Grotesque"/>
                <a:cs typeface="Galano Grotesque"/>
              </a:rPr>
              <a:t>Scamathon</a:t>
            </a:r>
            <a:r>
              <a:rPr lang="en-NZ" b="1" dirty="0">
                <a:solidFill>
                  <a:srgbClr val="1D4750"/>
                </a:solidFill>
                <a:latin typeface="Galano Grotesque"/>
                <a:cs typeface="Galano Grotesque"/>
              </a:rPr>
              <a:t>. </a:t>
            </a:r>
          </a:p>
          <a:p>
            <a:pPr marL="7701" marR="3081">
              <a:spcBef>
                <a:spcPts val="697"/>
              </a:spcBef>
              <a:spcAft>
                <a:spcPts val="800"/>
              </a:spcAft>
            </a:pP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Riffing off the Telethon events of the 70s </a:t>
            </a:r>
            <a:b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</a:b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and 80s, the </a:t>
            </a:r>
            <a:r>
              <a:rPr lang="en-NZ" dirty="0" err="1">
                <a:solidFill>
                  <a:srgbClr val="1D4750"/>
                </a:solidFill>
                <a:latin typeface="Galano Grotesque"/>
                <a:cs typeface="Galano Grotesque"/>
              </a:rPr>
              <a:t>Scamathon</a:t>
            </a: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 shows scammers excitedly thanking us for our kind donations. </a:t>
            </a:r>
          </a:p>
          <a:p>
            <a:pPr marL="7701" marR="3081">
              <a:spcBef>
                <a:spcPts val="697"/>
              </a:spcBef>
              <a:spcAft>
                <a:spcPts val="800"/>
              </a:spcAft>
            </a:pP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It’s an entertaining way to show how our kindness is preyed upon by scammers to </a:t>
            </a:r>
            <a:b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</a:b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get us reaching into our wallets.</a:t>
            </a:r>
          </a:p>
          <a:p>
            <a:pPr marL="7701" marR="3081">
              <a:spcBef>
                <a:spcPts val="697"/>
              </a:spcBef>
              <a:spcAft>
                <a:spcPts val="800"/>
              </a:spcAft>
            </a:pPr>
            <a:r>
              <a:rPr lang="en-NZ" dirty="0">
                <a:solidFill>
                  <a:srgbClr val="1D4750"/>
                </a:solidFill>
                <a:latin typeface="Galano Grotesque"/>
                <a:cs typeface="Galano Grotesque"/>
              </a:rPr>
              <a:t>The campaign encourages people to avoid ‘donating’ to cyber criminals by having long, unique passwords and 2FA turned on.</a:t>
            </a:r>
          </a:p>
          <a:p>
            <a:pPr marL="7701" marR="3081">
              <a:spcBef>
                <a:spcPts val="697"/>
              </a:spcBef>
              <a:spcAft>
                <a:spcPts val="800"/>
              </a:spcAft>
            </a:pPr>
            <a:endParaRPr lang="en-NZ" dirty="0">
              <a:solidFill>
                <a:srgbClr val="1D4750"/>
              </a:solidFill>
              <a:latin typeface="Galano Grotesque"/>
              <a:cs typeface="Galano Grotesque"/>
            </a:endParaRPr>
          </a:p>
        </p:txBody>
      </p:sp>
      <p:pic>
        <p:nvPicPr>
          <p:cNvPr id="7" name="Picture 6" descr="A person in a suit with his eyes closed&#10;&#10;Description automatically generated">
            <a:extLst>
              <a:ext uri="{FF2B5EF4-FFF2-40B4-BE49-F238E27FC236}">
                <a16:creationId xmlns:a16="http://schemas.microsoft.com/office/drawing/2014/main" id="{50BF9CA2-9346-F339-A7A0-4456D1F16C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27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20609" y="1082509"/>
            <a:ext cx="7779017" cy="632190"/>
          </a:xfr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all take responsibility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120609" y="2219048"/>
            <a:ext cx="7979069" cy="1505267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423570" marR="3081" indent="-415869">
              <a:lnSpc>
                <a:spcPts val="3202"/>
              </a:lnSpc>
              <a:spcBef>
                <a:spcPts val="697"/>
              </a:spcBef>
              <a:buFont typeface="Arial" panose="020B0604020202020204" pitchFamily="34" charset="0"/>
              <a:buChar char="•"/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 marR="3081">
              <a:lnSpc>
                <a:spcPts val="3202"/>
              </a:lnSpc>
              <a:spcBef>
                <a:spcPts val="697"/>
              </a:spcBef>
            </a:pPr>
            <a:endParaRPr lang="en-NZ" sz="3184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859DCBE-0883-EAD3-11D8-7BEB0B747FDE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7" name="Picture 2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ED6072F3-8E07-4B97-5007-B87570C2F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28" name="Picture 2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6E917311-43BD-F0A7-032D-0291F8B66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E15C810-19C2-08CB-DAE0-D9C2D5F126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786" y="2471017"/>
            <a:ext cx="1802102" cy="1802102"/>
          </a:xfrm>
          <a:prstGeom prst="rect">
            <a:avLst/>
          </a:prstGeom>
        </p:spPr>
      </p:pic>
      <p:pic>
        <p:nvPicPr>
          <p:cNvPr id="7" name="Picture 6" descr="A computer and a phone&#10;&#10;Description automatically generated">
            <a:extLst>
              <a:ext uri="{FF2B5EF4-FFF2-40B4-BE49-F238E27FC236}">
                <a16:creationId xmlns:a16="http://schemas.microsoft.com/office/drawing/2014/main" id="{F8E7D08A-1A04-791D-1048-228B41831B2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075" y="2555676"/>
            <a:ext cx="1802102" cy="18021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578749-B2AF-DFFF-EAB5-7A17F76696C1}"/>
              </a:ext>
            </a:extLst>
          </p:cNvPr>
          <p:cNvSpPr txBox="1"/>
          <p:nvPr/>
        </p:nvSpPr>
        <p:spPr>
          <a:xfrm>
            <a:off x="2282344" y="4163052"/>
            <a:ext cx="3642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spcBef>
                <a:spcPts val="697"/>
              </a:spcBef>
            </a:pPr>
            <a:r>
              <a:rPr lang="en-US" sz="18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long, strong </a:t>
            </a:r>
            <a:br>
              <a:rPr lang="en-US" sz="18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unique passwords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8E83D30E-E15D-2187-C902-0F5285E45CA0}"/>
              </a:ext>
            </a:extLst>
          </p:cNvPr>
          <p:cNvSpPr txBox="1"/>
          <p:nvPr/>
        </p:nvSpPr>
        <p:spPr>
          <a:xfrm>
            <a:off x="6096000" y="4098615"/>
            <a:ext cx="3969784" cy="920427"/>
          </a:xfrm>
          <a:prstGeom prst="rect">
            <a:avLst/>
          </a:prstGeom>
        </p:spPr>
        <p:txBody>
          <a:bodyPr vert="horz" wrap="square" lIns="0" tIns="88565" rIns="0" bIns="0" rtlCol="0">
            <a:spAutoFit/>
          </a:bodyPr>
          <a:lstStyle/>
          <a:p>
            <a:pPr marL="7701" marR="3081">
              <a:spcBef>
                <a:spcPts val="697"/>
              </a:spcBef>
            </a:pPr>
            <a:r>
              <a:rPr lang="en-NZ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on two-factor authentication across all key accounts as an </a:t>
            </a:r>
            <a:br>
              <a:rPr lang="en-NZ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layer of protection</a:t>
            </a:r>
            <a:endParaRPr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79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05321" y="560252"/>
            <a:ext cx="9220251" cy="1272750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long, strong and </a:t>
            </a:r>
            <a:b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passwords</a:t>
            </a:r>
            <a:endParaRPr sz="4500" b="1" spc="-34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05321" y="2309067"/>
            <a:ext cx="6901128" cy="2879969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Longest is strongest: use at least 16 characters.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a passphrase of four or more random words.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common patterns and personal information.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use the same password across accounts. </a:t>
            </a:r>
            <a:b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password manager can help.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if your password or email account has been compromised at </a:t>
            </a:r>
            <a:r>
              <a:rPr lang="en-NZ" sz="2000" dirty="0" err="1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www.haveibeenpwned.com</a:t>
            </a: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5" name="Picture 34" descr="A green and white padlock with a exclamation mark&#10;&#10;Description automatically generated">
            <a:extLst>
              <a:ext uri="{FF2B5EF4-FFF2-40B4-BE49-F238E27FC236}">
                <a16:creationId xmlns:a16="http://schemas.microsoft.com/office/drawing/2014/main" id="{462475C9-69A6-5F24-1EB1-BA525350E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6907" y="3599051"/>
            <a:ext cx="2433322" cy="243332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505CA010-6B6C-5E94-7763-75F1F0967879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37" name="Picture 3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614A4986-E02B-66D3-E092-2C9E02CDD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38" name="Picture 3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8B485FFD-AC6F-1261-F1ED-CC710FB80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 txBox="1"/>
          <p:nvPr/>
        </p:nvSpPr>
        <p:spPr>
          <a:xfrm>
            <a:off x="1060455" y="2309067"/>
            <a:ext cx="7490741" cy="3315985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2FA is an additional security step on top of your username and password that helps keep other people out of your online accounts.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common form of 2FA is a unique code sent to your phone or taken from an app that only you have access to.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2FA is a way of ensuring that it’s really you logging </a:t>
            </a:r>
            <a:b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an account.</a:t>
            </a:r>
          </a:p>
          <a:p>
            <a:pPr marL="284480" indent="-27686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how to do this for your bank, email and social media accounts at ownyouronline.govt.nz</a:t>
            </a:r>
          </a:p>
        </p:txBody>
      </p:sp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95B38DE8-B375-F795-7D01-75016EF0D9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1" b="-8562"/>
          <a:stretch/>
        </p:blipFill>
        <p:spPr>
          <a:xfrm>
            <a:off x="8941972" y="3835092"/>
            <a:ext cx="2767688" cy="2412475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1DC0A4A-480B-8893-75A3-D06C0E4A7F9C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37" name="Picture 36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E413AD7B-7A1E-E4DA-3EB2-0A8F4C945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38" name="Picture 37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1288ADB7-9814-4B43-D571-15BD3FBCB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  <p:sp>
        <p:nvSpPr>
          <p:cNvPr id="7" name="object 32">
            <a:extLst>
              <a:ext uri="{FF2B5EF4-FFF2-40B4-BE49-F238E27FC236}">
                <a16:creationId xmlns:a16="http://schemas.microsoft.com/office/drawing/2014/main" id="{BFE132C1-30AE-6BB0-5506-96EB0401FCB9}"/>
              </a:ext>
            </a:extLst>
          </p:cNvPr>
          <p:cNvSpPr txBox="1">
            <a:spLocks/>
          </p:cNvSpPr>
          <p:nvPr/>
        </p:nvSpPr>
        <p:spPr>
          <a:xfrm>
            <a:off x="1105321" y="560252"/>
            <a:ext cx="9220251" cy="1272750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91" b="1" i="0" kern="1200">
                <a:solidFill>
                  <a:schemeClr val="bg1"/>
                </a:solidFill>
                <a:latin typeface="Galano Grotesque"/>
                <a:ea typeface="+mj-ea"/>
                <a:cs typeface="Galano Grotesque"/>
              </a:defRPr>
            </a:lvl1pPr>
          </a:lstStyle>
          <a:p>
            <a:pPr marL="7701">
              <a:spcBef>
                <a:spcPts val="70"/>
              </a:spcBef>
            </a:pPr>
            <a:r>
              <a:rPr lang="en-NZ" sz="4500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on two-factor </a:t>
            </a:r>
            <a:br>
              <a:rPr lang="en-NZ" sz="4500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4500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(2FA)</a:t>
            </a:r>
          </a:p>
        </p:txBody>
      </p:sp>
    </p:spTree>
    <p:extLst>
      <p:ext uri="{BB962C8B-B14F-4D97-AF65-F5344CB8AC3E}">
        <p14:creationId xmlns:p14="http://schemas.microsoft.com/office/powerpoint/2010/main" val="1396115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51445" y="0"/>
            <a:ext cx="3640400" cy="3582256"/>
            <a:chOff x="14101261" y="-1"/>
            <a:chExt cx="6003290" cy="5907405"/>
          </a:xfrm>
        </p:grpSpPr>
        <p:sp>
          <p:nvSpPr>
            <p:cNvPr id="3" name="object 3"/>
            <p:cNvSpPr/>
            <p:nvPr/>
          </p:nvSpPr>
          <p:spPr>
            <a:xfrm>
              <a:off x="14101254" y="5"/>
              <a:ext cx="6003290" cy="5907405"/>
            </a:xfrm>
            <a:custGeom>
              <a:avLst/>
              <a:gdLst/>
              <a:ahLst/>
              <a:cxnLst/>
              <a:rect l="l" t="t" r="r" b="b"/>
              <a:pathLst>
                <a:path w="6003290" h="5907405">
                  <a:moveTo>
                    <a:pt x="6002833" y="0"/>
                  </a:moveTo>
                  <a:lnTo>
                    <a:pt x="721207" y="0"/>
                  </a:lnTo>
                  <a:lnTo>
                    <a:pt x="116382" y="0"/>
                  </a:lnTo>
                  <a:lnTo>
                    <a:pt x="113182" y="14122"/>
                  </a:lnTo>
                  <a:lnTo>
                    <a:pt x="102857" y="62090"/>
                  </a:lnTo>
                  <a:lnTo>
                    <a:pt x="93014" y="110197"/>
                  </a:lnTo>
                  <a:lnTo>
                    <a:pt x="83654" y="158432"/>
                  </a:lnTo>
                  <a:lnTo>
                    <a:pt x="74777" y="206794"/>
                  </a:lnTo>
                  <a:lnTo>
                    <a:pt x="66395" y="255282"/>
                  </a:lnTo>
                  <a:lnTo>
                    <a:pt x="58496" y="303898"/>
                  </a:lnTo>
                  <a:lnTo>
                    <a:pt x="51092" y="352640"/>
                  </a:lnTo>
                  <a:lnTo>
                    <a:pt x="44183" y="401485"/>
                  </a:lnTo>
                  <a:lnTo>
                    <a:pt x="37769" y="450456"/>
                  </a:lnTo>
                  <a:lnTo>
                    <a:pt x="31838" y="499529"/>
                  </a:lnTo>
                  <a:lnTo>
                    <a:pt x="26428" y="548703"/>
                  </a:lnTo>
                  <a:lnTo>
                    <a:pt x="21501" y="597979"/>
                  </a:lnTo>
                  <a:lnTo>
                    <a:pt x="17081" y="647344"/>
                  </a:lnTo>
                  <a:lnTo>
                    <a:pt x="13169" y="696810"/>
                  </a:lnTo>
                  <a:lnTo>
                    <a:pt x="9753" y="746366"/>
                  </a:lnTo>
                  <a:lnTo>
                    <a:pt x="6845" y="796010"/>
                  </a:lnTo>
                  <a:lnTo>
                    <a:pt x="4457" y="845731"/>
                  </a:lnTo>
                  <a:lnTo>
                    <a:pt x="2578" y="895540"/>
                  </a:lnTo>
                  <a:lnTo>
                    <a:pt x="1206" y="945413"/>
                  </a:lnTo>
                  <a:lnTo>
                    <a:pt x="342" y="995362"/>
                  </a:lnTo>
                  <a:lnTo>
                    <a:pt x="0" y="1045375"/>
                  </a:lnTo>
                  <a:lnTo>
                    <a:pt x="177" y="1095451"/>
                  </a:lnTo>
                  <a:lnTo>
                    <a:pt x="876" y="1145590"/>
                  </a:lnTo>
                  <a:lnTo>
                    <a:pt x="2095" y="1195793"/>
                  </a:lnTo>
                  <a:lnTo>
                    <a:pt x="3835" y="1246035"/>
                  </a:lnTo>
                  <a:lnTo>
                    <a:pt x="6096" y="1296327"/>
                  </a:lnTo>
                  <a:lnTo>
                    <a:pt x="8890" y="1346669"/>
                  </a:lnTo>
                  <a:lnTo>
                    <a:pt x="12204" y="1397050"/>
                  </a:lnTo>
                  <a:lnTo>
                    <a:pt x="16052" y="1447482"/>
                  </a:lnTo>
                  <a:lnTo>
                    <a:pt x="20434" y="1497926"/>
                  </a:lnTo>
                  <a:lnTo>
                    <a:pt x="25349" y="1548422"/>
                  </a:lnTo>
                  <a:lnTo>
                    <a:pt x="30797" y="1598930"/>
                  </a:lnTo>
                  <a:lnTo>
                    <a:pt x="36791" y="1649463"/>
                  </a:lnTo>
                  <a:lnTo>
                    <a:pt x="43307" y="1700022"/>
                  </a:lnTo>
                  <a:lnTo>
                    <a:pt x="50380" y="1750580"/>
                  </a:lnTo>
                  <a:lnTo>
                    <a:pt x="57988" y="1801164"/>
                  </a:lnTo>
                  <a:lnTo>
                    <a:pt x="66141" y="1851761"/>
                  </a:lnTo>
                  <a:lnTo>
                    <a:pt x="74841" y="1902345"/>
                  </a:lnTo>
                  <a:lnTo>
                    <a:pt x="84086" y="1952942"/>
                  </a:lnTo>
                  <a:lnTo>
                    <a:pt x="93878" y="2003539"/>
                  </a:lnTo>
                  <a:lnTo>
                    <a:pt x="104228" y="2054123"/>
                  </a:lnTo>
                  <a:lnTo>
                    <a:pt x="115125" y="2104694"/>
                  </a:lnTo>
                  <a:lnTo>
                    <a:pt x="126580" y="2155253"/>
                  </a:lnTo>
                  <a:lnTo>
                    <a:pt x="138595" y="2205799"/>
                  </a:lnTo>
                  <a:lnTo>
                    <a:pt x="151155" y="2256320"/>
                  </a:lnTo>
                  <a:lnTo>
                    <a:pt x="164287" y="2306815"/>
                  </a:lnTo>
                  <a:lnTo>
                    <a:pt x="177977" y="2357272"/>
                  </a:lnTo>
                  <a:lnTo>
                    <a:pt x="192227" y="2407704"/>
                  </a:lnTo>
                  <a:lnTo>
                    <a:pt x="207048" y="2458110"/>
                  </a:lnTo>
                  <a:lnTo>
                    <a:pt x="222440" y="2508466"/>
                  </a:lnTo>
                  <a:lnTo>
                    <a:pt x="238391" y="2558770"/>
                  </a:lnTo>
                  <a:lnTo>
                    <a:pt x="253593" y="2605011"/>
                  </a:lnTo>
                  <a:lnTo>
                    <a:pt x="271970" y="2659126"/>
                  </a:lnTo>
                  <a:lnTo>
                    <a:pt x="289509" y="2708910"/>
                  </a:lnTo>
                  <a:lnTo>
                    <a:pt x="307517" y="2758389"/>
                  </a:lnTo>
                  <a:lnTo>
                    <a:pt x="326021" y="2807551"/>
                  </a:lnTo>
                  <a:lnTo>
                    <a:pt x="344982" y="2856407"/>
                  </a:lnTo>
                  <a:lnTo>
                    <a:pt x="364426" y="2904960"/>
                  </a:lnTo>
                  <a:lnTo>
                    <a:pt x="384327" y="2953181"/>
                  </a:lnTo>
                  <a:lnTo>
                    <a:pt x="404698" y="3001099"/>
                  </a:lnTo>
                  <a:lnTo>
                    <a:pt x="425513" y="3048685"/>
                  </a:lnTo>
                  <a:lnTo>
                    <a:pt x="446798" y="3095955"/>
                  </a:lnTo>
                  <a:lnTo>
                    <a:pt x="468528" y="3142907"/>
                  </a:lnTo>
                  <a:lnTo>
                    <a:pt x="490715" y="3189528"/>
                  </a:lnTo>
                  <a:lnTo>
                    <a:pt x="513334" y="3235833"/>
                  </a:lnTo>
                  <a:lnTo>
                    <a:pt x="536397" y="3281807"/>
                  </a:lnTo>
                  <a:lnTo>
                    <a:pt x="559904" y="3327438"/>
                  </a:lnTo>
                  <a:lnTo>
                    <a:pt x="583831" y="3372751"/>
                  </a:lnTo>
                  <a:lnTo>
                    <a:pt x="608203" y="3417722"/>
                  </a:lnTo>
                  <a:lnTo>
                    <a:pt x="632980" y="3462363"/>
                  </a:lnTo>
                  <a:lnTo>
                    <a:pt x="658202" y="3506673"/>
                  </a:lnTo>
                  <a:lnTo>
                    <a:pt x="683831" y="3550628"/>
                  </a:lnTo>
                  <a:lnTo>
                    <a:pt x="709879" y="3594252"/>
                  </a:lnTo>
                  <a:lnTo>
                    <a:pt x="736333" y="3637521"/>
                  </a:lnTo>
                  <a:lnTo>
                    <a:pt x="763193" y="3680460"/>
                  </a:lnTo>
                  <a:lnTo>
                    <a:pt x="790473" y="3723043"/>
                  </a:lnTo>
                  <a:lnTo>
                    <a:pt x="818134" y="3765283"/>
                  </a:lnTo>
                  <a:lnTo>
                    <a:pt x="846201" y="3807155"/>
                  </a:lnTo>
                  <a:lnTo>
                    <a:pt x="874661" y="3848697"/>
                  </a:lnTo>
                  <a:lnTo>
                    <a:pt x="903516" y="3889870"/>
                  </a:lnTo>
                  <a:lnTo>
                    <a:pt x="932751" y="3930688"/>
                  </a:lnTo>
                  <a:lnTo>
                    <a:pt x="962367" y="3971150"/>
                  </a:lnTo>
                  <a:lnTo>
                    <a:pt x="992365" y="4011257"/>
                  </a:lnTo>
                  <a:lnTo>
                    <a:pt x="1022743" y="4050995"/>
                  </a:lnTo>
                  <a:lnTo>
                    <a:pt x="1053490" y="4090365"/>
                  </a:lnTo>
                  <a:lnTo>
                    <a:pt x="1084592" y="4129367"/>
                  </a:lnTo>
                  <a:lnTo>
                    <a:pt x="1116076" y="4168013"/>
                  </a:lnTo>
                  <a:lnTo>
                    <a:pt x="1147914" y="4206278"/>
                  </a:lnTo>
                  <a:lnTo>
                    <a:pt x="1180109" y="4244175"/>
                  </a:lnTo>
                  <a:lnTo>
                    <a:pt x="1212659" y="4281703"/>
                  </a:lnTo>
                  <a:lnTo>
                    <a:pt x="1245552" y="4318851"/>
                  </a:lnTo>
                  <a:lnTo>
                    <a:pt x="1278788" y="4355617"/>
                  </a:lnTo>
                  <a:lnTo>
                    <a:pt x="1312379" y="4392015"/>
                  </a:lnTo>
                  <a:lnTo>
                    <a:pt x="1346301" y="4428020"/>
                  </a:lnTo>
                  <a:lnTo>
                    <a:pt x="1380566" y="4463656"/>
                  </a:lnTo>
                  <a:lnTo>
                    <a:pt x="1415148" y="4498886"/>
                  </a:lnTo>
                  <a:lnTo>
                    <a:pt x="1450073" y="4533747"/>
                  </a:lnTo>
                  <a:lnTo>
                    <a:pt x="1485315" y="4568215"/>
                  </a:lnTo>
                  <a:lnTo>
                    <a:pt x="1520875" y="4602289"/>
                  </a:lnTo>
                  <a:lnTo>
                    <a:pt x="1556766" y="4635970"/>
                  </a:lnTo>
                  <a:lnTo>
                    <a:pt x="1592961" y="4669256"/>
                  </a:lnTo>
                  <a:lnTo>
                    <a:pt x="1629460" y="4702149"/>
                  </a:lnTo>
                  <a:lnTo>
                    <a:pt x="1666265" y="4734636"/>
                  </a:lnTo>
                  <a:lnTo>
                    <a:pt x="1703387" y="4766729"/>
                  </a:lnTo>
                  <a:lnTo>
                    <a:pt x="1740789" y="4798415"/>
                  </a:lnTo>
                  <a:lnTo>
                    <a:pt x="1778508" y="4829695"/>
                  </a:lnTo>
                  <a:lnTo>
                    <a:pt x="1816506" y="4860582"/>
                  </a:lnTo>
                  <a:lnTo>
                    <a:pt x="1854784" y="4891049"/>
                  </a:lnTo>
                  <a:lnTo>
                    <a:pt x="1893354" y="4921110"/>
                  </a:lnTo>
                  <a:lnTo>
                    <a:pt x="1932203" y="4950765"/>
                  </a:lnTo>
                  <a:lnTo>
                    <a:pt x="1971332" y="4980000"/>
                  </a:lnTo>
                  <a:lnTo>
                    <a:pt x="2013026" y="5010493"/>
                  </a:lnTo>
                  <a:lnTo>
                    <a:pt x="2055012" y="5040515"/>
                  </a:lnTo>
                  <a:lnTo>
                    <a:pt x="2097303" y="5070081"/>
                  </a:lnTo>
                  <a:lnTo>
                    <a:pt x="2139899" y="5099164"/>
                  </a:lnTo>
                  <a:lnTo>
                    <a:pt x="2182774" y="5127777"/>
                  </a:lnTo>
                  <a:lnTo>
                    <a:pt x="2225941" y="5155920"/>
                  </a:lnTo>
                  <a:lnTo>
                    <a:pt x="2269388" y="5183581"/>
                  </a:lnTo>
                  <a:lnTo>
                    <a:pt x="2313114" y="5210759"/>
                  </a:lnTo>
                  <a:lnTo>
                    <a:pt x="2357107" y="5237454"/>
                  </a:lnTo>
                  <a:lnTo>
                    <a:pt x="2401379" y="5263667"/>
                  </a:lnTo>
                  <a:lnTo>
                    <a:pt x="2445905" y="5289397"/>
                  </a:lnTo>
                  <a:lnTo>
                    <a:pt x="2490698" y="5314632"/>
                  </a:lnTo>
                  <a:lnTo>
                    <a:pt x="2535745" y="5339385"/>
                  </a:lnTo>
                  <a:lnTo>
                    <a:pt x="2581033" y="5363629"/>
                  </a:lnTo>
                  <a:lnTo>
                    <a:pt x="2626576" y="5387378"/>
                  </a:lnTo>
                  <a:lnTo>
                    <a:pt x="2672359" y="5410632"/>
                  </a:lnTo>
                  <a:lnTo>
                    <a:pt x="2718371" y="5433390"/>
                  </a:lnTo>
                  <a:lnTo>
                    <a:pt x="2764625" y="5455640"/>
                  </a:lnTo>
                  <a:lnTo>
                    <a:pt x="2811094" y="5477383"/>
                  </a:lnTo>
                  <a:lnTo>
                    <a:pt x="2857792" y="5498617"/>
                  </a:lnTo>
                  <a:lnTo>
                    <a:pt x="2904706" y="5519331"/>
                  </a:lnTo>
                  <a:lnTo>
                    <a:pt x="2951835" y="5539549"/>
                  </a:lnTo>
                  <a:lnTo>
                    <a:pt x="2999168" y="5559234"/>
                  </a:lnTo>
                  <a:lnTo>
                    <a:pt x="3046717" y="5578411"/>
                  </a:lnTo>
                  <a:lnTo>
                    <a:pt x="3094456" y="5597068"/>
                  </a:lnTo>
                  <a:lnTo>
                    <a:pt x="3142386" y="5615203"/>
                  </a:lnTo>
                  <a:lnTo>
                    <a:pt x="3190506" y="5632805"/>
                  </a:lnTo>
                  <a:lnTo>
                    <a:pt x="3238817" y="5649887"/>
                  </a:lnTo>
                  <a:lnTo>
                    <a:pt x="3287306" y="5666435"/>
                  </a:lnTo>
                  <a:lnTo>
                    <a:pt x="3335985" y="5682462"/>
                  </a:lnTo>
                  <a:lnTo>
                    <a:pt x="3382937" y="5697372"/>
                  </a:lnTo>
                  <a:lnTo>
                    <a:pt x="3430066" y="5711787"/>
                  </a:lnTo>
                  <a:lnTo>
                    <a:pt x="3477336" y="5725706"/>
                  </a:lnTo>
                  <a:lnTo>
                    <a:pt x="3524758" y="5739130"/>
                  </a:lnTo>
                  <a:lnTo>
                    <a:pt x="3572332" y="5752058"/>
                  </a:lnTo>
                  <a:lnTo>
                    <a:pt x="3620046" y="5764479"/>
                  </a:lnTo>
                  <a:lnTo>
                    <a:pt x="3667899" y="5776404"/>
                  </a:lnTo>
                  <a:lnTo>
                    <a:pt x="3715880" y="5787809"/>
                  </a:lnTo>
                  <a:lnTo>
                    <a:pt x="3764000" y="5798718"/>
                  </a:lnTo>
                  <a:lnTo>
                    <a:pt x="3812248" y="5809107"/>
                  </a:lnTo>
                  <a:lnTo>
                    <a:pt x="3860622" y="5819000"/>
                  </a:lnTo>
                  <a:lnTo>
                    <a:pt x="3909110" y="5828360"/>
                  </a:lnTo>
                  <a:lnTo>
                    <a:pt x="3957713" y="5837225"/>
                  </a:lnTo>
                  <a:lnTo>
                    <a:pt x="4006431" y="5845556"/>
                  </a:lnTo>
                  <a:lnTo>
                    <a:pt x="4055262" y="5853379"/>
                  </a:lnTo>
                  <a:lnTo>
                    <a:pt x="4104182" y="5860669"/>
                  </a:lnTo>
                  <a:lnTo>
                    <a:pt x="4153217" y="5867438"/>
                  </a:lnTo>
                  <a:lnTo>
                    <a:pt x="4202341" y="5873686"/>
                  </a:lnTo>
                  <a:lnTo>
                    <a:pt x="4251566" y="5879414"/>
                  </a:lnTo>
                  <a:lnTo>
                    <a:pt x="4300880" y="5884596"/>
                  </a:lnTo>
                  <a:lnTo>
                    <a:pt x="4350270" y="5889256"/>
                  </a:lnTo>
                  <a:lnTo>
                    <a:pt x="4399750" y="5893384"/>
                  </a:lnTo>
                  <a:lnTo>
                    <a:pt x="4449292" y="5896978"/>
                  </a:lnTo>
                  <a:lnTo>
                    <a:pt x="4498924" y="5900039"/>
                  </a:lnTo>
                  <a:lnTo>
                    <a:pt x="4548619" y="5902553"/>
                  </a:lnTo>
                  <a:lnTo>
                    <a:pt x="4598378" y="5904522"/>
                  </a:lnTo>
                  <a:lnTo>
                    <a:pt x="4648200" y="5905957"/>
                  </a:lnTo>
                  <a:lnTo>
                    <a:pt x="4698085" y="5906846"/>
                  </a:lnTo>
                  <a:lnTo>
                    <a:pt x="4748022" y="5907189"/>
                  </a:lnTo>
                  <a:lnTo>
                    <a:pt x="4798009" y="5906973"/>
                  </a:lnTo>
                  <a:lnTo>
                    <a:pt x="4848047" y="5906211"/>
                  </a:lnTo>
                  <a:lnTo>
                    <a:pt x="4898123" y="5904903"/>
                  </a:lnTo>
                  <a:lnTo>
                    <a:pt x="4948237" y="5903036"/>
                  </a:lnTo>
                  <a:lnTo>
                    <a:pt x="4998390" y="5900610"/>
                  </a:lnTo>
                  <a:lnTo>
                    <a:pt x="5048567" y="5897638"/>
                  </a:lnTo>
                  <a:lnTo>
                    <a:pt x="5098770" y="5894095"/>
                  </a:lnTo>
                  <a:lnTo>
                    <a:pt x="5149012" y="5889993"/>
                  </a:lnTo>
                  <a:lnTo>
                    <a:pt x="5199265" y="5885319"/>
                  </a:lnTo>
                  <a:lnTo>
                    <a:pt x="5249532" y="5880087"/>
                  </a:lnTo>
                  <a:lnTo>
                    <a:pt x="5299811" y="5874283"/>
                  </a:lnTo>
                  <a:lnTo>
                    <a:pt x="5350103" y="5867908"/>
                  </a:lnTo>
                  <a:lnTo>
                    <a:pt x="5400395" y="5860961"/>
                  </a:lnTo>
                  <a:lnTo>
                    <a:pt x="5450687" y="5853442"/>
                  </a:lnTo>
                  <a:lnTo>
                    <a:pt x="5500979" y="5845353"/>
                  </a:lnTo>
                  <a:lnTo>
                    <a:pt x="5551259" y="5836678"/>
                  </a:lnTo>
                  <a:lnTo>
                    <a:pt x="5601538" y="5827420"/>
                  </a:lnTo>
                  <a:lnTo>
                    <a:pt x="5651792" y="5817590"/>
                  </a:lnTo>
                  <a:lnTo>
                    <a:pt x="5702033" y="5807176"/>
                  </a:lnTo>
                  <a:lnTo>
                    <a:pt x="5752249" y="5796165"/>
                  </a:lnTo>
                  <a:lnTo>
                    <a:pt x="5802439" y="5784570"/>
                  </a:lnTo>
                  <a:lnTo>
                    <a:pt x="5852592" y="5772391"/>
                  </a:lnTo>
                  <a:lnTo>
                    <a:pt x="5902718" y="5759615"/>
                  </a:lnTo>
                  <a:lnTo>
                    <a:pt x="5952807" y="5746254"/>
                  </a:lnTo>
                  <a:lnTo>
                    <a:pt x="6002833" y="5732297"/>
                  </a:lnTo>
                  <a:lnTo>
                    <a:pt x="6002833" y="5105743"/>
                  </a:lnTo>
                  <a:lnTo>
                    <a:pt x="6002833" y="0"/>
                  </a:lnTo>
                  <a:close/>
                </a:path>
              </a:pathLst>
            </a:custGeom>
            <a:solidFill>
              <a:srgbClr val="ACE7DC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15857262" y="-1"/>
              <a:ext cx="4246880" cy="4114800"/>
            </a:xfrm>
            <a:custGeom>
              <a:avLst/>
              <a:gdLst/>
              <a:ahLst/>
              <a:cxnLst/>
              <a:rect l="l" t="t" r="r" b="b"/>
              <a:pathLst>
                <a:path w="4246880" h="4114800">
                  <a:moveTo>
                    <a:pt x="4246837" y="3859966"/>
                  </a:moveTo>
                  <a:lnTo>
                    <a:pt x="4176360" y="3877682"/>
                  </a:lnTo>
                  <a:lnTo>
                    <a:pt x="4126272" y="3891049"/>
                  </a:lnTo>
                  <a:lnTo>
                    <a:pt x="4076225" y="3905012"/>
                  </a:lnTo>
                  <a:lnTo>
                    <a:pt x="4026224" y="3919573"/>
                  </a:lnTo>
                  <a:lnTo>
                    <a:pt x="3976272" y="3934732"/>
                  </a:lnTo>
                  <a:lnTo>
                    <a:pt x="3926374" y="3950493"/>
                  </a:lnTo>
                  <a:lnTo>
                    <a:pt x="3831104" y="3981643"/>
                  </a:lnTo>
                  <a:lnTo>
                    <a:pt x="3785602" y="3995628"/>
                  </a:lnTo>
                  <a:lnTo>
                    <a:pt x="3740035" y="4008816"/>
                  </a:lnTo>
                  <a:lnTo>
                    <a:pt x="3694410" y="4021210"/>
                  </a:lnTo>
                  <a:lnTo>
                    <a:pt x="3648734" y="4032816"/>
                  </a:lnTo>
                  <a:lnTo>
                    <a:pt x="3603015" y="4043635"/>
                  </a:lnTo>
                  <a:lnTo>
                    <a:pt x="3557261" y="4053673"/>
                  </a:lnTo>
                  <a:lnTo>
                    <a:pt x="3511478" y="4062934"/>
                  </a:lnTo>
                  <a:lnTo>
                    <a:pt x="3465675" y="4071420"/>
                  </a:lnTo>
                  <a:lnTo>
                    <a:pt x="3419858" y="4079136"/>
                  </a:lnTo>
                  <a:lnTo>
                    <a:pt x="3374036" y="4086085"/>
                  </a:lnTo>
                  <a:lnTo>
                    <a:pt x="3328215" y="4092272"/>
                  </a:lnTo>
                  <a:lnTo>
                    <a:pt x="3282403" y="4097700"/>
                  </a:lnTo>
                  <a:lnTo>
                    <a:pt x="3236607" y="4102373"/>
                  </a:lnTo>
                  <a:lnTo>
                    <a:pt x="3190836" y="4106295"/>
                  </a:lnTo>
                  <a:lnTo>
                    <a:pt x="3145095" y="4109470"/>
                  </a:lnTo>
                  <a:lnTo>
                    <a:pt x="3099393" y="4111901"/>
                  </a:lnTo>
                  <a:lnTo>
                    <a:pt x="3053738" y="4113593"/>
                  </a:lnTo>
                  <a:lnTo>
                    <a:pt x="3008136" y="4114549"/>
                  </a:lnTo>
                  <a:lnTo>
                    <a:pt x="2962594" y="4114773"/>
                  </a:lnTo>
                  <a:lnTo>
                    <a:pt x="2917122" y="4114269"/>
                  </a:lnTo>
                  <a:lnTo>
                    <a:pt x="2871725" y="4113040"/>
                  </a:lnTo>
                  <a:lnTo>
                    <a:pt x="2826412" y="4111091"/>
                  </a:lnTo>
                  <a:lnTo>
                    <a:pt x="2781189" y="4108425"/>
                  </a:lnTo>
                  <a:lnTo>
                    <a:pt x="2736064" y="4105047"/>
                  </a:lnTo>
                  <a:lnTo>
                    <a:pt x="2691045" y="4100959"/>
                  </a:lnTo>
                  <a:lnTo>
                    <a:pt x="2646139" y="4096166"/>
                  </a:lnTo>
                  <a:lnTo>
                    <a:pt x="2601354" y="4090672"/>
                  </a:lnTo>
                  <a:lnTo>
                    <a:pt x="2556696" y="4084480"/>
                  </a:lnTo>
                  <a:lnTo>
                    <a:pt x="2512174" y="4077595"/>
                  </a:lnTo>
                  <a:lnTo>
                    <a:pt x="2467795" y="4070020"/>
                  </a:lnTo>
                  <a:lnTo>
                    <a:pt x="2423565" y="4061758"/>
                  </a:lnTo>
                  <a:lnTo>
                    <a:pt x="2379494" y="4052815"/>
                  </a:lnTo>
                  <a:lnTo>
                    <a:pt x="2335587" y="4043193"/>
                  </a:lnTo>
                  <a:lnTo>
                    <a:pt x="2291853" y="4032896"/>
                  </a:lnTo>
                  <a:lnTo>
                    <a:pt x="2248299" y="4021929"/>
                  </a:lnTo>
                  <a:lnTo>
                    <a:pt x="2204932" y="4010294"/>
                  </a:lnTo>
                  <a:lnTo>
                    <a:pt x="2161760" y="3997997"/>
                  </a:lnTo>
                  <a:lnTo>
                    <a:pt x="2118790" y="3985040"/>
                  </a:lnTo>
                  <a:lnTo>
                    <a:pt x="2076030" y="3971428"/>
                  </a:lnTo>
                  <a:lnTo>
                    <a:pt x="2033487" y="3957164"/>
                  </a:lnTo>
                  <a:lnTo>
                    <a:pt x="1991168" y="3942252"/>
                  </a:lnTo>
                  <a:lnTo>
                    <a:pt x="1949081" y="3926697"/>
                  </a:lnTo>
                  <a:lnTo>
                    <a:pt x="1907234" y="3910501"/>
                  </a:lnTo>
                  <a:lnTo>
                    <a:pt x="1865634" y="3893669"/>
                  </a:lnTo>
                  <a:lnTo>
                    <a:pt x="1824287" y="3876204"/>
                  </a:lnTo>
                  <a:lnTo>
                    <a:pt x="1783203" y="3858111"/>
                  </a:lnTo>
                  <a:lnTo>
                    <a:pt x="1742387" y="3839392"/>
                  </a:lnTo>
                  <a:lnTo>
                    <a:pt x="1701849" y="3820053"/>
                  </a:lnTo>
                  <a:lnTo>
                    <a:pt x="1661594" y="3800097"/>
                  </a:lnTo>
                  <a:lnTo>
                    <a:pt x="1621630" y="3779527"/>
                  </a:lnTo>
                  <a:lnTo>
                    <a:pt x="1581966" y="3758347"/>
                  </a:lnTo>
                  <a:lnTo>
                    <a:pt x="1542607" y="3736562"/>
                  </a:lnTo>
                  <a:lnTo>
                    <a:pt x="1503563" y="3714175"/>
                  </a:lnTo>
                  <a:lnTo>
                    <a:pt x="1464839" y="3691190"/>
                  </a:lnTo>
                  <a:lnTo>
                    <a:pt x="1426444" y="3667611"/>
                  </a:lnTo>
                  <a:lnTo>
                    <a:pt x="1388385" y="3643441"/>
                  </a:lnTo>
                  <a:lnTo>
                    <a:pt x="1350670" y="3618685"/>
                  </a:lnTo>
                  <a:lnTo>
                    <a:pt x="1313305" y="3593345"/>
                  </a:lnTo>
                  <a:lnTo>
                    <a:pt x="1276299" y="3567427"/>
                  </a:lnTo>
                  <a:lnTo>
                    <a:pt x="1239658" y="3540934"/>
                  </a:lnTo>
                  <a:lnTo>
                    <a:pt x="1203391" y="3513870"/>
                  </a:lnTo>
                  <a:lnTo>
                    <a:pt x="1167504" y="3486238"/>
                  </a:lnTo>
                  <a:lnTo>
                    <a:pt x="1132005" y="3458042"/>
                  </a:lnTo>
                  <a:lnTo>
                    <a:pt x="1096902" y="3429286"/>
                  </a:lnTo>
                  <a:lnTo>
                    <a:pt x="1062202" y="3399975"/>
                  </a:lnTo>
                  <a:lnTo>
                    <a:pt x="1027912" y="3370111"/>
                  </a:lnTo>
                  <a:lnTo>
                    <a:pt x="994039" y="3339699"/>
                  </a:lnTo>
                  <a:lnTo>
                    <a:pt x="960592" y="3308743"/>
                  </a:lnTo>
                  <a:lnTo>
                    <a:pt x="927578" y="3277245"/>
                  </a:lnTo>
                  <a:lnTo>
                    <a:pt x="895003" y="3245211"/>
                  </a:lnTo>
                  <a:lnTo>
                    <a:pt x="862876" y="3212644"/>
                  </a:lnTo>
                  <a:lnTo>
                    <a:pt x="831204" y="3179548"/>
                  </a:lnTo>
                  <a:lnTo>
                    <a:pt x="799995" y="3145926"/>
                  </a:lnTo>
                  <a:lnTo>
                    <a:pt x="769255" y="3111783"/>
                  </a:lnTo>
                  <a:lnTo>
                    <a:pt x="738992" y="3077122"/>
                  </a:lnTo>
                  <a:lnTo>
                    <a:pt x="709214" y="3041947"/>
                  </a:lnTo>
                  <a:lnTo>
                    <a:pt x="679928" y="3006262"/>
                  </a:lnTo>
                  <a:lnTo>
                    <a:pt x="651142" y="2970071"/>
                  </a:lnTo>
                  <a:lnTo>
                    <a:pt x="622863" y="2933377"/>
                  </a:lnTo>
                  <a:lnTo>
                    <a:pt x="595098" y="2896184"/>
                  </a:lnTo>
                  <a:lnTo>
                    <a:pt x="567854" y="2858497"/>
                  </a:lnTo>
                  <a:lnTo>
                    <a:pt x="541141" y="2820319"/>
                  </a:lnTo>
                  <a:lnTo>
                    <a:pt x="514963" y="2781654"/>
                  </a:lnTo>
                  <a:lnTo>
                    <a:pt x="489330" y="2742505"/>
                  </a:lnTo>
                  <a:lnTo>
                    <a:pt x="464249" y="2702877"/>
                  </a:lnTo>
                  <a:lnTo>
                    <a:pt x="439726" y="2662774"/>
                  </a:lnTo>
                  <a:lnTo>
                    <a:pt x="415770" y="2622198"/>
                  </a:lnTo>
                  <a:lnTo>
                    <a:pt x="392387" y="2581155"/>
                  </a:lnTo>
                  <a:lnTo>
                    <a:pt x="369586" y="2539647"/>
                  </a:lnTo>
                  <a:lnTo>
                    <a:pt x="347374" y="2497679"/>
                  </a:lnTo>
                  <a:lnTo>
                    <a:pt x="325758" y="2455254"/>
                  </a:lnTo>
                  <a:lnTo>
                    <a:pt x="304745" y="2412377"/>
                  </a:lnTo>
                  <a:lnTo>
                    <a:pt x="284344" y="2369051"/>
                  </a:lnTo>
                  <a:lnTo>
                    <a:pt x="264560" y="2325279"/>
                  </a:lnTo>
                  <a:lnTo>
                    <a:pt x="245403" y="2281067"/>
                  </a:lnTo>
                  <a:lnTo>
                    <a:pt x="226879" y="2236417"/>
                  </a:lnTo>
                  <a:lnTo>
                    <a:pt x="208996" y="2191334"/>
                  </a:lnTo>
                  <a:lnTo>
                    <a:pt x="191761" y="2145820"/>
                  </a:lnTo>
                  <a:lnTo>
                    <a:pt x="175181" y="2099881"/>
                  </a:lnTo>
                  <a:lnTo>
                    <a:pt x="160207" y="2056265"/>
                  </a:lnTo>
                  <a:lnTo>
                    <a:pt x="144075" y="2006916"/>
                  </a:lnTo>
                  <a:lnTo>
                    <a:pt x="129669" y="1960249"/>
                  </a:lnTo>
                  <a:lnTo>
                    <a:pt x="116043" y="1913528"/>
                  </a:lnTo>
                  <a:lnTo>
                    <a:pt x="103194" y="1866761"/>
                  </a:lnTo>
                  <a:lnTo>
                    <a:pt x="91117" y="1819954"/>
                  </a:lnTo>
                  <a:lnTo>
                    <a:pt x="79809" y="1773115"/>
                  </a:lnTo>
                  <a:lnTo>
                    <a:pt x="69266" y="1726252"/>
                  </a:lnTo>
                  <a:lnTo>
                    <a:pt x="59485" y="1679372"/>
                  </a:lnTo>
                  <a:lnTo>
                    <a:pt x="50462" y="1632483"/>
                  </a:lnTo>
                  <a:lnTo>
                    <a:pt x="42194" y="1585592"/>
                  </a:lnTo>
                  <a:lnTo>
                    <a:pt x="34677" y="1538707"/>
                  </a:lnTo>
                  <a:lnTo>
                    <a:pt x="27906" y="1491836"/>
                  </a:lnTo>
                  <a:lnTo>
                    <a:pt x="21880" y="1444985"/>
                  </a:lnTo>
                  <a:lnTo>
                    <a:pt x="16593" y="1398163"/>
                  </a:lnTo>
                  <a:lnTo>
                    <a:pt x="12043" y="1351377"/>
                  </a:lnTo>
                  <a:lnTo>
                    <a:pt x="8225" y="1304634"/>
                  </a:lnTo>
                  <a:lnTo>
                    <a:pt x="5136" y="1257942"/>
                  </a:lnTo>
                  <a:lnTo>
                    <a:pt x="2773" y="1211309"/>
                  </a:lnTo>
                  <a:lnTo>
                    <a:pt x="1132" y="1164741"/>
                  </a:lnTo>
                  <a:lnTo>
                    <a:pt x="208" y="1118248"/>
                  </a:lnTo>
                  <a:lnTo>
                    <a:pt x="0" y="1071835"/>
                  </a:lnTo>
                  <a:lnTo>
                    <a:pt x="502" y="1025511"/>
                  </a:lnTo>
                  <a:lnTo>
                    <a:pt x="1711" y="979284"/>
                  </a:lnTo>
                  <a:lnTo>
                    <a:pt x="3624" y="933160"/>
                  </a:lnTo>
                  <a:lnTo>
                    <a:pt x="6237" y="887147"/>
                  </a:lnTo>
                  <a:lnTo>
                    <a:pt x="9546" y="841253"/>
                  </a:lnTo>
                  <a:lnTo>
                    <a:pt x="13548" y="795485"/>
                  </a:lnTo>
                  <a:lnTo>
                    <a:pt x="18239" y="749851"/>
                  </a:lnTo>
                  <a:lnTo>
                    <a:pt x="23616" y="704358"/>
                  </a:lnTo>
                  <a:lnTo>
                    <a:pt x="29674" y="659015"/>
                  </a:lnTo>
                  <a:lnTo>
                    <a:pt x="36410" y="613827"/>
                  </a:lnTo>
                  <a:lnTo>
                    <a:pt x="43821" y="568804"/>
                  </a:lnTo>
                  <a:lnTo>
                    <a:pt x="51903" y="523952"/>
                  </a:lnTo>
                  <a:lnTo>
                    <a:pt x="60653" y="479279"/>
                  </a:lnTo>
                  <a:lnTo>
                    <a:pt x="70065" y="434793"/>
                  </a:lnTo>
                  <a:lnTo>
                    <a:pt x="80138" y="390500"/>
                  </a:lnTo>
                  <a:lnTo>
                    <a:pt x="90868" y="346409"/>
                  </a:lnTo>
                  <a:lnTo>
                    <a:pt x="102250" y="302528"/>
                  </a:lnTo>
                  <a:lnTo>
                    <a:pt x="114281" y="258862"/>
                  </a:lnTo>
                  <a:lnTo>
                    <a:pt x="126957" y="215421"/>
                  </a:lnTo>
                  <a:lnTo>
                    <a:pt x="140276" y="172212"/>
                  </a:lnTo>
                  <a:lnTo>
                    <a:pt x="154232" y="129242"/>
                  </a:lnTo>
                  <a:lnTo>
                    <a:pt x="168824" y="86519"/>
                  </a:lnTo>
                  <a:lnTo>
                    <a:pt x="184046" y="44050"/>
                  </a:lnTo>
                  <a:lnTo>
                    <a:pt x="199895" y="1842"/>
                  </a:lnTo>
                  <a:lnTo>
                    <a:pt x="200619" y="0"/>
                  </a:lnTo>
                  <a:lnTo>
                    <a:pt x="4246837" y="0"/>
                  </a:lnTo>
                  <a:lnTo>
                    <a:pt x="4246837" y="3859966"/>
                  </a:lnTo>
                  <a:close/>
                </a:path>
              </a:pathLst>
            </a:custGeom>
            <a:solidFill>
              <a:srgbClr val="2AC680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027330" y="0"/>
              <a:ext cx="3077210" cy="2921635"/>
            </a:xfrm>
            <a:custGeom>
              <a:avLst/>
              <a:gdLst/>
              <a:ahLst/>
              <a:cxnLst/>
              <a:rect l="l" t="t" r="r" b="b"/>
              <a:pathLst>
                <a:path w="3077209" h="2921635">
                  <a:moveTo>
                    <a:pt x="2345865" y="2826475"/>
                  </a:moveTo>
                  <a:lnTo>
                    <a:pt x="2302057" y="2841121"/>
                  </a:lnTo>
                  <a:lnTo>
                    <a:pt x="2258059" y="2854517"/>
                  </a:lnTo>
                  <a:lnTo>
                    <a:pt x="2213781" y="2866699"/>
                  </a:lnTo>
                  <a:lnTo>
                    <a:pt x="2169582" y="2877591"/>
                  </a:lnTo>
                  <a:lnTo>
                    <a:pt x="2125146" y="2887283"/>
                  </a:lnTo>
                  <a:lnTo>
                    <a:pt x="2080605" y="2895756"/>
                  </a:lnTo>
                  <a:lnTo>
                    <a:pt x="2035983" y="2903016"/>
                  </a:lnTo>
                  <a:lnTo>
                    <a:pt x="1991300" y="2909071"/>
                  </a:lnTo>
                  <a:lnTo>
                    <a:pt x="1946578" y="2913927"/>
                  </a:lnTo>
                  <a:lnTo>
                    <a:pt x="1901838" y="2917594"/>
                  </a:lnTo>
                  <a:lnTo>
                    <a:pt x="1857102" y="2920077"/>
                  </a:lnTo>
                  <a:lnTo>
                    <a:pt x="1812392" y="2921384"/>
                  </a:lnTo>
                  <a:lnTo>
                    <a:pt x="1767727" y="2921522"/>
                  </a:lnTo>
                  <a:lnTo>
                    <a:pt x="1723131" y="2920500"/>
                  </a:lnTo>
                  <a:lnTo>
                    <a:pt x="1678625" y="2918323"/>
                  </a:lnTo>
                  <a:lnTo>
                    <a:pt x="1634229" y="2915000"/>
                  </a:lnTo>
                  <a:lnTo>
                    <a:pt x="1589966" y="2910537"/>
                  </a:lnTo>
                  <a:lnTo>
                    <a:pt x="1545857" y="2904943"/>
                  </a:lnTo>
                  <a:lnTo>
                    <a:pt x="1501924" y="2898223"/>
                  </a:lnTo>
                  <a:lnTo>
                    <a:pt x="1458187" y="2890387"/>
                  </a:lnTo>
                  <a:lnTo>
                    <a:pt x="1414668" y="2881441"/>
                  </a:lnTo>
                  <a:lnTo>
                    <a:pt x="1371390" y="2871392"/>
                  </a:lnTo>
                  <a:lnTo>
                    <a:pt x="1328372" y="2860247"/>
                  </a:lnTo>
                  <a:lnTo>
                    <a:pt x="1285637" y="2848015"/>
                  </a:lnTo>
                  <a:lnTo>
                    <a:pt x="1243207" y="2834702"/>
                  </a:lnTo>
                  <a:lnTo>
                    <a:pt x="1201102" y="2820316"/>
                  </a:lnTo>
                  <a:lnTo>
                    <a:pt x="1159343" y="2804864"/>
                  </a:lnTo>
                  <a:lnTo>
                    <a:pt x="1117954" y="2788353"/>
                  </a:lnTo>
                  <a:lnTo>
                    <a:pt x="1076954" y="2770791"/>
                  </a:lnTo>
                  <a:lnTo>
                    <a:pt x="1036366" y="2752185"/>
                  </a:lnTo>
                  <a:lnTo>
                    <a:pt x="996211" y="2732543"/>
                  </a:lnTo>
                  <a:lnTo>
                    <a:pt x="956510" y="2711871"/>
                  </a:lnTo>
                  <a:lnTo>
                    <a:pt x="917285" y="2690177"/>
                  </a:lnTo>
                  <a:lnTo>
                    <a:pt x="878557" y="2667468"/>
                  </a:lnTo>
                  <a:lnTo>
                    <a:pt x="840347" y="2643752"/>
                  </a:lnTo>
                  <a:lnTo>
                    <a:pt x="802678" y="2619036"/>
                  </a:lnTo>
                  <a:lnTo>
                    <a:pt x="765571" y="2593328"/>
                  </a:lnTo>
                  <a:lnTo>
                    <a:pt x="729046" y="2566634"/>
                  </a:lnTo>
                  <a:lnTo>
                    <a:pt x="693126" y="2538962"/>
                  </a:lnTo>
                  <a:lnTo>
                    <a:pt x="657832" y="2510319"/>
                  </a:lnTo>
                  <a:lnTo>
                    <a:pt x="623186" y="2480713"/>
                  </a:lnTo>
                  <a:lnTo>
                    <a:pt x="589208" y="2450151"/>
                  </a:lnTo>
                  <a:lnTo>
                    <a:pt x="555921" y="2418641"/>
                  </a:lnTo>
                  <a:lnTo>
                    <a:pt x="523345" y="2386189"/>
                  </a:lnTo>
                  <a:lnTo>
                    <a:pt x="491503" y="2352803"/>
                  </a:lnTo>
                  <a:lnTo>
                    <a:pt x="460415" y="2318490"/>
                  </a:lnTo>
                  <a:lnTo>
                    <a:pt x="430104" y="2283258"/>
                  </a:lnTo>
                  <a:lnTo>
                    <a:pt x="400590" y="2247114"/>
                  </a:lnTo>
                  <a:lnTo>
                    <a:pt x="371895" y="2210065"/>
                  </a:lnTo>
                  <a:lnTo>
                    <a:pt x="344041" y="2172119"/>
                  </a:lnTo>
                  <a:lnTo>
                    <a:pt x="317049" y="2133283"/>
                  </a:lnTo>
                  <a:lnTo>
                    <a:pt x="290940" y="2093564"/>
                  </a:lnTo>
                  <a:lnTo>
                    <a:pt x="265736" y="2052970"/>
                  </a:lnTo>
                  <a:lnTo>
                    <a:pt x="241459" y="2011508"/>
                  </a:lnTo>
                  <a:lnTo>
                    <a:pt x="218129" y="1969185"/>
                  </a:lnTo>
                  <a:lnTo>
                    <a:pt x="195769" y="1926008"/>
                  </a:lnTo>
                  <a:lnTo>
                    <a:pt x="174532" y="1882254"/>
                  </a:lnTo>
                  <a:lnTo>
                    <a:pt x="154551" y="1838218"/>
                  </a:lnTo>
                  <a:lnTo>
                    <a:pt x="135819" y="1793920"/>
                  </a:lnTo>
                  <a:lnTo>
                    <a:pt x="118328" y="1749383"/>
                  </a:lnTo>
                  <a:lnTo>
                    <a:pt x="102072" y="1704628"/>
                  </a:lnTo>
                  <a:lnTo>
                    <a:pt x="87044" y="1659678"/>
                  </a:lnTo>
                  <a:lnTo>
                    <a:pt x="73238" y="1614554"/>
                  </a:lnTo>
                  <a:lnTo>
                    <a:pt x="60645" y="1569277"/>
                  </a:lnTo>
                  <a:lnTo>
                    <a:pt x="49260" y="1523871"/>
                  </a:lnTo>
                  <a:lnTo>
                    <a:pt x="39076" y="1478356"/>
                  </a:lnTo>
                  <a:lnTo>
                    <a:pt x="30085" y="1432754"/>
                  </a:lnTo>
                  <a:lnTo>
                    <a:pt x="22281" y="1387087"/>
                  </a:lnTo>
                  <a:lnTo>
                    <a:pt x="15657" y="1341377"/>
                  </a:lnTo>
                  <a:lnTo>
                    <a:pt x="10207" y="1295646"/>
                  </a:lnTo>
                  <a:lnTo>
                    <a:pt x="5923" y="1249915"/>
                  </a:lnTo>
                  <a:lnTo>
                    <a:pt x="2798" y="1204207"/>
                  </a:lnTo>
                  <a:lnTo>
                    <a:pt x="826" y="1158542"/>
                  </a:lnTo>
                  <a:lnTo>
                    <a:pt x="0" y="1112943"/>
                  </a:lnTo>
                  <a:lnTo>
                    <a:pt x="312" y="1067432"/>
                  </a:lnTo>
                  <a:lnTo>
                    <a:pt x="1757" y="1022030"/>
                  </a:lnTo>
                  <a:lnTo>
                    <a:pt x="4327" y="976760"/>
                  </a:lnTo>
                  <a:lnTo>
                    <a:pt x="8015" y="931642"/>
                  </a:lnTo>
                  <a:lnTo>
                    <a:pt x="12815" y="886699"/>
                  </a:lnTo>
                  <a:lnTo>
                    <a:pt x="18720" y="841953"/>
                  </a:lnTo>
                  <a:lnTo>
                    <a:pt x="25723" y="797424"/>
                  </a:lnTo>
                  <a:lnTo>
                    <a:pt x="33816" y="753136"/>
                  </a:lnTo>
                  <a:lnTo>
                    <a:pt x="42994" y="709110"/>
                  </a:lnTo>
                  <a:lnTo>
                    <a:pt x="53249" y="665368"/>
                  </a:lnTo>
                  <a:lnTo>
                    <a:pt x="64574" y="621931"/>
                  </a:lnTo>
                  <a:lnTo>
                    <a:pt x="76964" y="578821"/>
                  </a:lnTo>
                  <a:lnTo>
                    <a:pt x="90409" y="536061"/>
                  </a:lnTo>
                  <a:lnTo>
                    <a:pt x="104905" y="493671"/>
                  </a:lnTo>
                  <a:lnTo>
                    <a:pt x="120444" y="451674"/>
                  </a:lnTo>
                  <a:lnTo>
                    <a:pt x="137019" y="410091"/>
                  </a:lnTo>
                  <a:lnTo>
                    <a:pt x="154624" y="368945"/>
                  </a:lnTo>
                  <a:lnTo>
                    <a:pt x="173250" y="328257"/>
                  </a:lnTo>
                  <a:lnTo>
                    <a:pt x="192893" y="288048"/>
                  </a:lnTo>
                  <a:lnTo>
                    <a:pt x="213545" y="248341"/>
                  </a:lnTo>
                  <a:lnTo>
                    <a:pt x="235198" y="209157"/>
                  </a:lnTo>
                  <a:lnTo>
                    <a:pt x="257846" y="170519"/>
                  </a:lnTo>
                  <a:lnTo>
                    <a:pt x="281483" y="132447"/>
                  </a:lnTo>
                  <a:lnTo>
                    <a:pt x="306102" y="94964"/>
                  </a:lnTo>
                  <a:lnTo>
                    <a:pt x="331694" y="58092"/>
                  </a:lnTo>
                  <a:lnTo>
                    <a:pt x="358255" y="21852"/>
                  </a:lnTo>
                  <a:lnTo>
                    <a:pt x="375155" y="0"/>
                  </a:lnTo>
                  <a:lnTo>
                    <a:pt x="3076769" y="0"/>
                  </a:lnTo>
                  <a:lnTo>
                    <a:pt x="3076769" y="2331507"/>
                  </a:lnTo>
                  <a:lnTo>
                    <a:pt x="3068819" y="2340751"/>
                  </a:lnTo>
                  <a:lnTo>
                    <a:pt x="3038457" y="2374243"/>
                  </a:lnTo>
                  <a:lnTo>
                    <a:pt x="3007162" y="2406994"/>
                  </a:lnTo>
                  <a:lnTo>
                    <a:pt x="2974940" y="2438982"/>
                  </a:lnTo>
                  <a:lnTo>
                    <a:pt x="2941798" y="2470186"/>
                  </a:lnTo>
                  <a:lnTo>
                    <a:pt x="2907744" y="2500582"/>
                  </a:lnTo>
                  <a:lnTo>
                    <a:pt x="2872784" y="2530150"/>
                  </a:lnTo>
                  <a:lnTo>
                    <a:pt x="2836925" y="2558868"/>
                  </a:lnTo>
                  <a:lnTo>
                    <a:pt x="2800174" y="2586713"/>
                  </a:lnTo>
                  <a:lnTo>
                    <a:pt x="2762537" y="2613665"/>
                  </a:lnTo>
                  <a:lnTo>
                    <a:pt x="2724022" y="2639701"/>
                  </a:lnTo>
                  <a:lnTo>
                    <a:pt x="2684635" y="2664800"/>
                  </a:lnTo>
                  <a:lnTo>
                    <a:pt x="2644383" y="2688939"/>
                  </a:lnTo>
                  <a:lnTo>
                    <a:pt x="2603274" y="2712097"/>
                  </a:lnTo>
                  <a:lnTo>
                    <a:pt x="2561313" y="2734253"/>
                  </a:lnTo>
                  <a:lnTo>
                    <a:pt x="2518774" y="2755255"/>
                  </a:lnTo>
                  <a:lnTo>
                    <a:pt x="2475938" y="2774970"/>
                  </a:lnTo>
                  <a:lnTo>
                    <a:pt x="2432827" y="2793407"/>
                  </a:lnTo>
                  <a:lnTo>
                    <a:pt x="2389462" y="2810573"/>
                  </a:lnTo>
                  <a:lnTo>
                    <a:pt x="2345865" y="2826475"/>
                  </a:lnTo>
                  <a:close/>
                </a:path>
              </a:pathLst>
            </a:custGeom>
            <a:solidFill>
              <a:srgbClr val="7463E2"/>
            </a:solidFill>
          </p:spPr>
          <p:txBody>
            <a:bodyPr wrap="square" lIns="0" tIns="0" rIns="0" bIns="0" rtlCol="0"/>
            <a:lstStyle/>
            <a:p>
              <a:endParaRPr sz="1092" dirty="0">
                <a:latin typeface="Arial" panose="020B0604020202020204" pitchFamily="34" charset="0"/>
              </a:endParaRPr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ctrTitle"/>
          </p:nvPr>
        </p:nvSpPr>
        <p:spPr>
          <a:xfrm>
            <a:off x="1125201" y="872040"/>
            <a:ext cx="9340971" cy="649502"/>
          </a:xfrm>
          <a:prstGeom prst="rect">
            <a:avLst/>
          </a:prstGeom>
        </p:spPr>
        <p:txBody>
          <a:bodyPr vert="horz" wrap="square" lIns="0" tIns="8856" rIns="0" bIns="0" rtlCol="0" anchor="ctr">
            <a:spAutoFit/>
          </a:bodyPr>
          <a:lstStyle/>
          <a:p>
            <a:pPr marL="7701">
              <a:spcBef>
                <a:spcPts val="70"/>
              </a:spcBef>
            </a:pPr>
            <a:r>
              <a:rPr lang="en-NZ" sz="4500" b="1" spc="-34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can you do this week?</a:t>
            </a:r>
            <a:endParaRPr sz="4500" b="1" spc="-34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551441" y="4815712"/>
            <a:ext cx="2929359" cy="828094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horz" wrap="square" lIns="0" tIns="88565" rIns="0" bIns="0" rtlCol="0">
            <a:spAutoFit/>
          </a:bodyPr>
          <a:lstStyle/>
          <a:p>
            <a:pPr marL="7701" marR="3081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This slide is for you to complete, depending on what you would like your team to do. 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C5AFF4-BBD8-8D3E-21F4-8FF1DC945270}"/>
              </a:ext>
            </a:extLst>
          </p:cNvPr>
          <p:cNvGrpSpPr/>
          <p:nvPr/>
        </p:nvGrpSpPr>
        <p:grpSpPr>
          <a:xfrm>
            <a:off x="345321" y="5902753"/>
            <a:ext cx="11501358" cy="671357"/>
            <a:chOff x="302809" y="9807110"/>
            <a:chExt cx="18966592" cy="1107117"/>
          </a:xfrm>
        </p:grpSpPr>
        <p:pic>
          <p:nvPicPr>
            <p:cNvPr id="28" name="Picture 2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A6185BC8-C2C2-562C-060D-0E2B43842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5838" y="9807110"/>
              <a:ext cx="1923563" cy="1107117"/>
            </a:xfrm>
            <a:prstGeom prst="rect">
              <a:avLst/>
            </a:prstGeom>
          </p:spPr>
        </p:pic>
        <p:pic>
          <p:nvPicPr>
            <p:cNvPr id="29" name="Picture 28" descr="A black background with grey letters&#10;&#10;Description automatically generated">
              <a:extLst>
                <a:ext uri="{FF2B5EF4-FFF2-40B4-BE49-F238E27FC236}">
                  <a16:creationId xmlns:a16="http://schemas.microsoft.com/office/drawing/2014/main" id="{B0720D90-C0AE-6C46-B9A0-FB95D696C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09" y="9891830"/>
              <a:ext cx="2358622" cy="945674"/>
            </a:xfrm>
            <a:prstGeom prst="rect">
              <a:avLst/>
            </a:prstGeom>
          </p:spPr>
        </p:pic>
      </p:grpSp>
      <p:sp>
        <p:nvSpPr>
          <p:cNvPr id="7" name="object 34">
            <a:extLst>
              <a:ext uri="{FF2B5EF4-FFF2-40B4-BE49-F238E27FC236}">
                <a16:creationId xmlns:a16="http://schemas.microsoft.com/office/drawing/2014/main" id="{582A8837-0FE6-3D81-3639-32AB423C2265}"/>
              </a:ext>
            </a:extLst>
          </p:cNvPr>
          <p:cNvSpPr txBox="1"/>
          <p:nvPr/>
        </p:nvSpPr>
        <p:spPr>
          <a:xfrm>
            <a:off x="1125200" y="1818922"/>
            <a:ext cx="7643271" cy="4470148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316">
              <a:spcBef>
                <a:spcPts val="1434"/>
              </a:spcBef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 Cyber Smart Week password challenge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one password each day this week. Start with creating long, strong and unique passwords on your bank, email and social media accounts.  </a:t>
            </a:r>
          </a:p>
          <a:p>
            <a:pPr marL="7316">
              <a:spcBef>
                <a:spcPts val="1434"/>
              </a:spcBef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 Cyber Smart Week 2FA challenge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your team to turn on 2FA on a different account every day this week.</a:t>
            </a:r>
          </a:p>
          <a:p>
            <a:pPr marL="7316">
              <a:spcBef>
                <a:spcPts val="1434"/>
              </a:spcBef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</a:p>
          <a:p>
            <a:pPr marL="350216" indent="-342900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r>
              <a:rPr lang="en-NZ" sz="20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(Have a look at The </a:t>
            </a:r>
            <a:r>
              <a:rPr lang="en-NZ" sz="2000" dirty="0" err="1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Scamathon</a:t>
            </a:r>
            <a:r>
              <a:rPr lang="en-NZ" sz="20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Challenge </a:t>
            </a:r>
            <a:br>
              <a:rPr lang="en-NZ" sz="20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2000" dirty="0">
                <a:solidFill>
                  <a:srgbClr val="1D475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activities in your supporter pack.) </a:t>
            </a:r>
          </a:p>
          <a:p>
            <a:pPr marL="284562" indent="-277246">
              <a:spcBef>
                <a:spcPts val="1434"/>
              </a:spcBef>
              <a:buFont typeface="Arial" panose="020B0604020202020204" pitchFamily="34" charset="0"/>
              <a:buChar char="•"/>
              <a:tabLst>
                <a:tab pos="122065" algn="l"/>
              </a:tabLst>
            </a:pPr>
            <a:endParaRPr lang="en-NZ" sz="2000" dirty="0">
              <a:solidFill>
                <a:srgbClr val="1D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105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Standard Document" ma:contentTypeID="0x0101007BC393A25F1DF0418FE0F7670141DE80003BF84BFD4CDB284093632DD1FA36B95E" ma:contentTypeVersion="18" ma:contentTypeDescription="" ma:contentTypeScope="" ma:versionID="eebdab7c212bab6333527d00bf0749d9">
  <xsd:schema xmlns:xsd="http://www.w3.org/2001/XMLSchema" xmlns:xs="http://www.w3.org/2001/XMLSchema" xmlns:p="http://schemas.microsoft.com/office/2006/metadata/properties" xmlns:ns2="ddc629d3-4f64-4614-a5d0-12d856136ede" xmlns:ns3="81698317-63ff-4273-83f0-b3a6e27c1419" targetNamespace="http://schemas.microsoft.com/office/2006/metadata/properties" ma:root="true" ma:fieldsID="2e00451613cf41ac74b86032778ff4d8" ns2:_="" ns3:_="">
    <xsd:import namespace="ddc629d3-4f64-4614-a5d0-12d856136ede"/>
    <xsd:import namespace="81698317-63ff-4273-83f0-b3a6e27c1419"/>
    <xsd:element name="properties">
      <xsd:complexType>
        <xsd:sequence>
          <xsd:element name="documentManagement">
            <xsd:complexType>
              <xsd:all>
                <xsd:element ref="ns2:h065d639e8f7440e80468101931354af" minOccurs="0"/>
                <xsd:element ref="ns2:TaxCatchAll" minOccurs="0"/>
                <xsd:element ref="ns2:TaxCatchAllLabel" minOccurs="0"/>
                <xsd:element ref="ns2:n44b2b9d006c4b05a2ac5cf359327af3" minOccurs="0"/>
                <xsd:element ref="ns2:Transferred_x0020_Date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629d3-4f64-4614-a5d0-12d856136ede" elementFormDefault="qualified">
    <xsd:import namespace="http://schemas.microsoft.com/office/2006/documentManagement/types"/>
    <xsd:import namespace="http://schemas.microsoft.com/office/infopath/2007/PartnerControls"/>
    <xsd:element name="h065d639e8f7440e80468101931354af" ma:index="8" ma:taxonomy="true" ma:internalName="h065d639e8f7440e80468101931354af" ma:taxonomyFieldName="Agency" ma:displayName="Agency" ma:default="" ma:fieldId="{1065d639-e8f7-440e-8046-8101931354af}" ma:sspId="dad6b40d-8713-4e0b-821c-4c85df5d2bef" ma:termSetId="1feaad3b-a65b-4885-a101-ac6422fe13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63ad303c-5ae8-4698-b506-8ef6650c6308}" ma:internalName="TaxCatchAll" ma:showField="CatchAllData" ma:web="81698317-63ff-4273-83f0-b3a6e27c14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63ad303c-5ae8-4698-b506-8ef6650c6308}" ma:internalName="TaxCatchAllLabel" ma:readOnly="true" ma:showField="CatchAllDataLabel" ma:web="81698317-63ff-4273-83f0-b3a6e27c14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44b2b9d006c4b05a2ac5cf359327af3" ma:index="12" nillable="true" ma:taxonomy="true" ma:internalName="n44b2b9d006c4b05a2ac5cf359327af3" ma:taxonomyFieldName="Function" ma:displayName="Function" ma:default="" ma:fieldId="{744b2b9d-006c-4b05-a2ac-5cf359327af3}" ma:sspId="dad6b40d-8713-4e0b-821c-4c85df5d2bef" ma:termSetId="024fa0e1-1cdb-41ab-bfc6-ee29daecc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ransferred_x0020_Date" ma:index="14" nillable="true" ma:displayName="Transferred Date" ma:default="" ma:format="DateOnly" ma:internalName="Transferred_x0020_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98317-63ff-4273-83f0-b3a6e27c1419" elementFormDefault="qualified">
    <xsd:import namespace="http://schemas.microsoft.com/office/2006/documentManagement/types"/>
    <xsd:import namespace="http://schemas.microsoft.com/office/infopath/2007/PartnerControls"/>
    <xsd:element name="_dlc_DocId" ma:index="15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ansferred_x0020_Date xmlns="ddc629d3-4f64-4614-a5d0-12d856136ede" xsi:nil="true"/>
    <TaxCatchAll xmlns="ddc629d3-4f64-4614-a5d0-12d856136ede">
      <Value>1</Value>
    </TaxCatchAll>
    <n44b2b9d006c4b05a2ac5cf359327af3 xmlns="ddc629d3-4f64-4614-a5d0-12d856136ede">
      <Terms xmlns="http://schemas.microsoft.com/office/infopath/2007/PartnerControls"/>
    </n44b2b9d006c4b05a2ac5cf359327af3>
    <h065d639e8f7440e80468101931354af xmlns="ddc629d3-4f64-4614-a5d0-12d856136ede">
      <Terms xmlns="http://schemas.microsoft.com/office/infopath/2007/PartnerControls">
        <TermInfo xmlns="http://schemas.microsoft.com/office/infopath/2007/PartnerControls">
          <TermName xmlns="http://schemas.microsoft.com/office/infopath/2007/PartnerControls">GCSB</TermName>
          <TermId xmlns="http://schemas.microsoft.com/office/infopath/2007/PartnerControls">09def106-ecde-495e-9f59-1b35bfee9abd</TermId>
        </TermInfo>
      </Terms>
    </h065d639e8f7440e80468101931354af>
    <_dlc_DocId xmlns="81698317-63ff-4273-83f0-b3a6e27c1419">JJDZQ5KKV3QD-1567748814-115751</_dlc_DocId>
    <_dlc_DocIdUrl xmlns="81698317-63ff-4273-83f0-b3a6e27c1419">
      <Url>https://cloudrepo.sharepoint.com/sites/CERTNZ/_layouts/15/DocIdRedir.aspx?ID=JJDZQ5KKV3QD-1567748814-115751</Url>
      <Description>JJDZQ5KKV3QD-1567748814-115751</Description>
    </_dlc_DocIdUrl>
  </documentManagement>
</p:properties>
</file>

<file path=customXml/item4.xml><?xml version="1.0" encoding="utf-8"?>
<?mso-contentType ?>
<SharedContentType xmlns="Microsoft.SharePoint.Taxonomy.ContentTypeSync" SourceId="dad6b40d-8713-4e0b-821c-4c85df5d2bef" ContentTypeId="0x0101007BC393A25F1DF0418FE0F7670141DE80" PreviousValue="true" LastSyncTimeStamp="2023-03-13T21:02:37.01Z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A13F67D-C024-4CAC-8F77-1B21C68E8224}">
  <ds:schemaRefs>
    <ds:schemaRef ds:uri="81698317-63ff-4273-83f0-b3a6e27c1419"/>
    <ds:schemaRef ds:uri="ddc629d3-4f64-4614-a5d0-12d856136e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F7AE2D0-D51A-4253-A714-0322A90B56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FAABCF-CCB1-49B8-B57C-6F7B5099B212}">
  <ds:schemaRefs>
    <ds:schemaRef ds:uri="81698317-63ff-4273-83f0-b3a6e27c1419"/>
    <ds:schemaRef ds:uri="ddc629d3-4f64-4614-a5d0-12d856136ede"/>
    <ds:schemaRef ds:uri="http://schemas.microsoft.com/office/2006/metadata/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8B3DE6A3-4D17-4551-8506-130A442121D4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DB5577F8-4DE3-4D28-A9D5-F5EA10BBCAA6}">
  <ds:schemaRefs>
    <ds:schemaRef ds:uri="http://schemas.microsoft.com/sharepoint/events"/>
  </ds:schemaRefs>
</ds:datastoreItem>
</file>

<file path=docMetadata/LabelInfo.xml><?xml version="1.0" encoding="utf-8"?>
<clbl:labelList xmlns:clbl="http://schemas.microsoft.com/office/2020/mipLabelMetadata">
  <clbl:label id="{8ea1aa8a-470d-41de-95bb-9b08241e3d5b}" enabled="1" method="Privileged" siteId="{27dc6ab3-9c39-4134-a7b2-beddcf3638e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1299</Words>
  <Application>Microsoft Macintosh PowerPoint</Application>
  <PresentationFormat>Widescreen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Arial</vt:lpstr>
      <vt:lpstr>Galano Grotesque</vt:lpstr>
      <vt:lpstr>Office Theme</vt:lpstr>
      <vt:lpstr>PowerPoint Presentation</vt:lpstr>
      <vt:lpstr>What is Cyber Smart Week?</vt:lpstr>
      <vt:lpstr>Aotearoa is at risk from cyber attacks</vt:lpstr>
      <vt:lpstr>Online security incidents affect us all</vt:lpstr>
      <vt:lpstr>Stop the Scamathon!</vt:lpstr>
      <vt:lpstr>Let’s all take responsibility</vt:lpstr>
      <vt:lpstr>Use long, strong and  unique passwords</vt:lpstr>
      <vt:lpstr>PowerPoint Presentation</vt:lpstr>
      <vt:lpstr>What can you do this week?</vt:lpstr>
      <vt:lpstr>Thank you.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Carpenter</dc:creator>
  <cp:lastModifiedBy>Matt Barnes</cp:lastModifiedBy>
  <cp:revision>29</cp:revision>
  <dcterms:created xsi:type="dcterms:W3CDTF">2024-09-25T21:54:47Z</dcterms:created>
  <dcterms:modified xsi:type="dcterms:W3CDTF">2024-09-27T06:31:45Z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Theme:10</vt:lpwstr>
  </property>
  <property fmtid="{D5CDD505-2E9C-101B-9397-08002B2CF9AE}" pid="3" name="ClassificationContentMarkingFooterText">
    <vt:lpwstr>[UNCLASSIFIED]</vt:lpwstr>
  </property>
  <property fmtid="{D5CDD505-2E9C-101B-9397-08002B2CF9AE}" pid="4" name="ClassificationContentMarkingHeaderLocations">
    <vt:lpwstr>Office Theme:9</vt:lpwstr>
  </property>
  <property fmtid="{D5CDD505-2E9C-101B-9397-08002B2CF9AE}" pid="5" name="ClassificationContentMarkingHeaderText">
    <vt:lpwstr>[UNCLASSIFIED]</vt:lpwstr>
  </property>
  <property fmtid="{D5CDD505-2E9C-101B-9397-08002B2CF9AE}" pid="6" name="ContentTypeId">
    <vt:lpwstr>0x0101007BC393A25F1DF0418FE0F7670141DE80003BF84BFD4CDB284093632DD1FA36B95E</vt:lpwstr>
  </property>
  <property fmtid="{D5CDD505-2E9C-101B-9397-08002B2CF9AE}" pid="7" name="_dlc_DocIdItemGuid">
    <vt:lpwstr>c389e8ce-363b-4c5b-a6c8-04ac94ce2132</vt:lpwstr>
  </property>
  <property fmtid="{D5CDD505-2E9C-101B-9397-08002B2CF9AE}" pid="8" name="Agency">
    <vt:lpwstr>1;#GCSB|09def106-ecde-495e-9f59-1b35bfee9abd</vt:lpwstr>
  </property>
  <property fmtid="{D5CDD505-2E9C-101B-9397-08002B2CF9AE}" pid="9" name="MediaServiceImageTags">
    <vt:lpwstr/>
  </property>
  <property fmtid="{D5CDD505-2E9C-101B-9397-08002B2CF9AE}" pid="10" name="lcf76f155ced4ddcb4097134ff3c332f">
    <vt:lpwstr/>
  </property>
  <property fmtid="{D5CDD505-2E9C-101B-9397-08002B2CF9AE}" pid="11" name="Function">
    <vt:lpwstr/>
  </property>
</Properties>
</file>